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20104100" cy="26804938"/>
  <p:notesSz cx="6797675" cy="99298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DE5"/>
    <a:srgbClr val="151F34"/>
    <a:srgbClr val="DCE4F4"/>
    <a:srgbClr val="FFC20D"/>
    <a:srgbClr val="659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9"/>
    <p:restoredTop sz="94697"/>
  </p:normalViewPr>
  <p:slideViewPr>
    <p:cSldViewPr>
      <p:cViewPr>
        <p:scale>
          <a:sx n="42" d="100"/>
          <a:sy n="42" d="100"/>
        </p:scale>
        <p:origin x="1740" y="30"/>
      </p:cViewPr>
      <p:guideLst>
        <p:guide orient="horz" pos="6827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606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7606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4AA9592A-D8C6-204E-A4FC-B71183648A87}" type="datetimeFigureOut">
              <a:rPr lang="x-none" smtClean="0"/>
              <a:t>20.01.2026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1538" y="1241425"/>
            <a:ext cx="25146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53" y="4778131"/>
            <a:ext cx="5438569" cy="3911153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208"/>
            <a:ext cx="2945802" cy="497605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432208"/>
            <a:ext cx="2945802" cy="497605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1CA7EE92-ED1C-584F-92E6-2F3D4656249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086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51F3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" y="13166"/>
            <a:ext cx="20104098" cy="26789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9361" y="11968892"/>
            <a:ext cx="12285374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7" y="1501076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01F3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6" y="3"/>
            <a:ext cx="19605624" cy="26803433"/>
          </a:xfrm>
          <a:custGeom>
            <a:avLst/>
            <a:gdLst/>
            <a:ahLst/>
            <a:cxnLst/>
            <a:rect l="l" t="t" r="r" b="b"/>
            <a:pathLst>
              <a:path w="19605625" h="11308715">
                <a:moveTo>
                  <a:pt x="19605549" y="0"/>
                </a:moveTo>
                <a:lnTo>
                  <a:pt x="18908973" y="0"/>
                </a:lnTo>
                <a:lnTo>
                  <a:pt x="0" y="0"/>
                </a:lnTo>
                <a:lnTo>
                  <a:pt x="0" y="11308556"/>
                </a:lnTo>
                <a:lnTo>
                  <a:pt x="18908973" y="11308556"/>
                </a:lnTo>
                <a:lnTo>
                  <a:pt x="18908973" y="2787402"/>
                </a:lnTo>
                <a:lnTo>
                  <a:pt x="19490998" y="2652631"/>
                </a:lnTo>
                <a:lnTo>
                  <a:pt x="19537194" y="2633233"/>
                </a:lnTo>
                <a:lnTo>
                  <a:pt x="19573427" y="2600556"/>
                </a:lnTo>
                <a:lnTo>
                  <a:pt x="19597083" y="2557886"/>
                </a:lnTo>
                <a:lnTo>
                  <a:pt x="19605549" y="2508510"/>
                </a:lnTo>
                <a:lnTo>
                  <a:pt x="19605549" y="0"/>
                </a:lnTo>
                <a:close/>
              </a:path>
            </a:pathLst>
          </a:custGeom>
          <a:solidFill>
            <a:srgbClr val="DCE4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97" y="532939"/>
            <a:ext cx="19138703" cy="1050288"/>
          </a:xfrm>
        </p:spPr>
        <p:txBody>
          <a:bodyPr lIns="0" tIns="0" rIns="0" bIns="0"/>
          <a:lstStyle>
            <a:lvl1pPr>
              <a:defRPr sz="6825" b="1" i="0">
                <a:solidFill>
                  <a:srgbClr val="151F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97" y="532939"/>
            <a:ext cx="19138703" cy="1050288"/>
          </a:xfrm>
        </p:spPr>
        <p:txBody>
          <a:bodyPr lIns="0" tIns="0" rIns="0" bIns="0"/>
          <a:lstStyle>
            <a:lvl1pPr>
              <a:defRPr sz="6825" b="1" i="0">
                <a:solidFill>
                  <a:srgbClr val="151F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4" y="6165138"/>
            <a:ext cx="8745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6165138"/>
            <a:ext cx="87452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51F3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97" y="532939"/>
            <a:ext cx="19138703" cy="1050288"/>
          </a:xfrm>
        </p:spPr>
        <p:txBody>
          <a:bodyPr lIns="0" tIns="0" rIns="0" bIns="0"/>
          <a:lstStyle>
            <a:lvl1pPr>
              <a:defRPr sz="6825" b="1" i="0">
                <a:solidFill>
                  <a:srgbClr val="151F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CE4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01F3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3"/>
            <a:ext cx="20104100" cy="2680343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97" y="532939"/>
            <a:ext cx="19138703" cy="14003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00" b="1" i="0">
                <a:solidFill>
                  <a:srgbClr val="151F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6165138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24928597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7" y="24928597"/>
            <a:ext cx="46239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24928597"/>
            <a:ext cx="46239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916" y="576238"/>
            <a:ext cx="13425521" cy="2345611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3810" algn="ctr">
              <a:lnSpc>
                <a:spcPts val="6338"/>
              </a:lnSpc>
              <a:spcBef>
                <a:spcPts val="146"/>
              </a:spcBef>
            </a:pPr>
            <a:r>
              <a:rPr lang="uk-UA" sz="4500" spc="30" dirty="0"/>
              <a:t>ШТАТНА СТРУКТУРА ТА ТЕРИТОРІЯ ОБСЛУГОВУВАННЯ </a:t>
            </a:r>
            <a:r>
              <a:rPr lang="uk-UA" sz="4500" spc="30" dirty="0" smtClean="0"/>
              <a:t>КОВЕЛЬСЬКОГО РВ</a:t>
            </a:r>
            <a:br>
              <a:rPr lang="uk-UA" sz="4500" spc="30" dirty="0" smtClean="0"/>
            </a:br>
            <a:r>
              <a:rPr lang="uk-UA" sz="3600" spc="30" dirty="0" smtClean="0"/>
              <a:t>інформація за 2025 рік 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2764221" y="12888111"/>
            <a:ext cx="369332" cy="3784644"/>
          </a:xfrm>
          <a:prstGeom prst="rect">
            <a:avLst/>
          </a:prstGeom>
        </p:spPr>
        <p:txBody>
          <a:bodyPr vert="vert270" wrap="square" lIns="0" tIns="5239" rIns="0" bIns="0" rtlCol="0">
            <a:spAutoFit/>
          </a:bodyPr>
          <a:lstStyle/>
          <a:p>
            <a:pPr marL="9525" marR="3810">
              <a:spcBef>
                <a:spcPts val="41"/>
              </a:spcBef>
            </a:pPr>
            <a:r>
              <a:rPr lang="uk-UA" sz="1200" b="1" spc="8" dirty="0">
                <a:solidFill>
                  <a:srgbClr val="DCE4F4"/>
                </a:solidFill>
                <a:latin typeface="Arial"/>
                <a:cs typeface="Arial"/>
              </a:rPr>
              <a:t>ШТАТНА СТРУКТУРА І </a:t>
            </a:r>
          </a:p>
          <a:p>
            <a:pPr marL="9525" marR="3810">
              <a:spcBef>
                <a:spcPts val="41"/>
              </a:spcBef>
            </a:pPr>
            <a:r>
              <a:rPr lang="uk-UA" sz="1200" b="1" spc="8" dirty="0">
                <a:solidFill>
                  <a:srgbClr val="DCE4F4"/>
                </a:solidFill>
                <a:latin typeface="Arial"/>
                <a:cs typeface="Arial"/>
              </a:rPr>
              <a:t>ТА КАДРОВЕ ЗАБЕЗПЕЧЕННЯ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98903" y="16961076"/>
            <a:ext cx="310521" cy="310521"/>
          </a:xfrm>
          <a:custGeom>
            <a:avLst/>
            <a:gdLst/>
            <a:ahLst/>
            <a:cxnLst/>
            <a:rect l="l" t="t" r="r" b="b"/>
            <a:pathLst>
              <a:path w="414019" h="414020">
                <a:moveTo>
                  <a:pt x="413620" y="0"/>
                </a:moveTo>
                <a:lnTo>
                  <a:pt x="0" y="0"/>
                </a:lnTo>
                <a:lnTo>
                  <a:pt x="0" y="413620"/>
                </a:lnTo>
                <a:lnTo>
                  <a:pt x="413620" y="413620"/>
                </a:lnTo>
                <a:lnTo>
                  <a:pt x="413620" y="353612"/>
                </a:lnTo>
                <a:lnTo>
                  <a:pt x="129106" y="353612"/>
                </a:lnTo>
                <a:lnTo>
                  <a:pt x="129106" y="315466"/>
                </a:lnTo>
                <a:lnTo>
                  <a:pt x="187742" y="315466"/>
                </a:lnTo>
                <a:lnTo>
                  <a:pt x="187742" y="286828"/>
                </a:lnTo>
                <a:lnTo>
                  <a:pt x="59809" y="286828"/>
                </a:lnTo>
                <a:lnTo>
                  <a:pt x="50469" y="248683"/>
                </a:lnTo>
                <a:lnTo>
                  <a:pt x="90960" y="248683"/>
                </a:lnTo>
                <a:lnTo>
                  <a:pt x="90960" y="98656"/>
                </a:lnTo>
                <a:lnTo>
                  <a:pt x="187742" y="76416"/>
                </a:lnTo>
                <a:lnTo>
                  <a:pt x="187742" y="42878"/>
                </a:lnTo>
                <a:lnTo>
                  <a:pt x="413620" y="42878"/>
                </a:lnTo>
                <a:lnTo>
                  <a:pt x="413620" y="0"/>
                </a:lnTo>
                <a:close/>
              </a:path>
              <a:path w="414019" h="414020">
                <a:moveTo>
                  <a:pt x="284525" y="114530"/>
                </a:moveTo>
                <a:lnTo>
                  <a:pt x="225888" y="114530"/>
                </a:lnTo>
                <a:lnTo>
                  <a:pt x="225888" y="315466"/>
                </a:lnTo>
                <a:lnTo>
                  <a:pt x="284525" y="315466"/>
                </a:lnTo>
                <a:lnTo>
                  <a:pt x="284525" y="353612"/>
                </a:lnTo>
                <a:lnTo>
                  <a:pt x="413620" y="353612"/>
                </a:lnTo>
                <a:lnTo>
                  <a:pt x="413620" y="286828"/>
                </a:lnTo>
                <a:lnTo>
                  <a:pt x="255363" y="286828"/>
                </a:lnTo>
                <a:lnTo>
                  <a:pt x="246023" y="248683"/>
                </a:lnTo>
                <a:lnTo>
                  <a:pt x="413620" y="248683"/>
                </a:lnTo>
                <a:lnTo>
                  <a:pt x="284525" y="248673"/>
                </a:lnTo>
                <a:lnTo>
                  <a:pt x="284525" y="114530"/>
                </a:lnTo>
                <a:close/>
              </a:path>
              <a:path w="414019" h="414020">
                <a:moveTo>
                  <a:pt x="225888" y="114530"/>
                </a:moveTo>
                <a:lnTo>
                  <a:pt x="129106" y="114530"/>
                </a:lnTo>
                <a:lnTo>
                  <a:pt x="129106" y="210538"/>
                </a:lnTo>
                <a:lnTo>
                  <a:pt x="90960" y="248683"/>
                </a:lnTo>
                <a:lnTo>
                  <a:pt x="167607" y="248683"/>
                </a:lnTo>
                <a:lnTo>
                  <a:pt x="158267" y="286828"/>
                </a:lnTo>
                <a:lnTo>
                  <a:pt x="187742" y="286828"/>
                </a:lnTo>
                <a:lnTo>
                  <a:pt x="187742" y="152686"/>
                </a:lnTo>
                <a:lnTo>
                  <a:pt x="225888" y="114530"/>
                </a:lnTo>
                <a:close/>
              </a:path>
              <a:path w="414019" h="414020">
                <a:moveTo>
                  <a:pt x="413620" y="248683"/>
                </a:moveTo>
                <a:lnTo>
                  <a:pt x="363161" y="248683"/>
                </a:lnTo>
                <a:lnTo>
                  <a:pt x="353821" y="286828"/>
                </a:lnTo>
                <a:lnTo>
                  <a:pt x="413620" y="286828"/>
                </a:lnTo>
                <a:lnTo>
                  <a:pt x="413620" y="248683"/>
                </a:lnTo>
                <a:close/>
              </a:path>
              <a:path w="414019" h="414020">
                <a:moveTo>
                  <a:pt x="413620" y="42878"/>
                </a:moveTo>
                <a:lnTo>
                  <a:pt x="225888" y="42878"/>
                </a:lnTo>
                <a:lnTo>
                  <a:pt x="225888" y="76416"/>
                </a:lnTo>
                <a:lnTo>
                  <a:pt x="322670" y="98656"/>
                </a:lnTo>
                <a:lnTo>
                  <a:pt x="322660" y="210538"/>
                </a:lnTo>
                <a:lnTo>
                  <a:pt x="284525" y="248673"/>
                </a:lnTo>
                <a:lnTo>
                  <a:pt x="413620" y="248673"/>
                </a:lnTo>
                <a:lnTo>
                  <a:pt x="413620" y="42878"/>
                </a:lnTo>
                <a:close/>
              </a:path>
            </a:pathLst>
          </a:custGeom>
          <a:solidFill>
            <a:srgbClr val="DCE4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3270F-1059-A4BB-9A9C-D6661C9CE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798903" y="16961076"/>
            <a:ext cx="310521" cy="310521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1898650" y="9844755"/>
            <a:ext cx="8153400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11" dirty="0">
                <a:solidFill>
                  <a:srgbClr val="151F34"/>
                </a:solidFill>
                <a:latin typeface="Arial"/>
                <a:cs typeface="Arial"/>
              </a:rPr>
              <a:t>У ПОТОЧНОМУ РОЦІ ОРГАНОМ ПРОБАЦІЇ  ПРОВЕДЕНО РОБОТУ З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353 </a:t>
            </a:r>
          </a:p>
          <a:p>
            <a:pPr marL="9525" marR="3810">
              <a:spcBef>
                <a:spcPts val="75"/>
              </a:spcBef>
            </a:pPr>
            <a:r>
              <a:rPr lang="ru-RU" sz="2800" b="1" spc="11" dirty="0" smtClean="0">
                <a:solidFill>
                  <a:srgbClr val="151F34"/>
                </a:solidFill>
                <a:latin typeface="Arial"/>
                <a:cs typeface="Arial"/>
              </a:rPr>
              <a:t>ГРОМАДЯНАМИ</a:t>
            </a:r>
            <a:endParaRPr lang="ru-RU" sz="2800" b="1" dirty="0">
              <a:latin typeface="Arial"/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12" y="10875752"/>
            <a:ext cx="3978436" cy="24832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A9ED75-79A5-69D2-1860-0CD9ACFF0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59" y="4382495"/>
            <a:ext cx="5577220" cy="3718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963142" y="8247959"/>
            <a:ext cx="14354310" cy="139509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>
            <a:lvl1pPr>
              <a:defRPr sz="6825" b="1" i="0">
                <a:solidFill>
                  <a:srgbClr val="151F34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marR="3810" algn="ctr">
              <a:spcBef>
                <a:spcPts val="79"/>
              </a:spcBef>
            </a:pPr>
            <a:r>
              <a:rPr lang="ru-RU" sz="4500" kern="0" spc="49" dirty="0"/>
              <a:t>ЧИСЕЛЬНІСТЬ ОСІБ, ЯКІ ПЕРЕБУВАЮТЬ НА ОБЛІКУ УПОВНОВАЖЕНОГО ОРГАНУ ПРОБАЦІЇ</a:t>
            </a:r>
            <a:endParaRPr lang="ru-RU" sz="4500" kern="0" spc="-3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0204063-ABDB-9830-2802-46B804611C72}"/>
              </a:ext>
            </a:extLst>
          </p:cNvPr>
          <p:cNvSpPr txBox="1"/>
          <p:nvPr/>
        </p:nvSpPr>
        <p:spPr>
          <a:xfrm>
            <a:off x="5480050" y="12173956"/>
            <a:ext cx="12801600" cy="29181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sz="2800" b="1" spc="23" dirty="0" smtClean="0">
                <a:solidFill>
                  <a:srgbClr val="151F34"/>
                </a:solidFill>
                <a:latin typeface="Arial"/>
                <a:cs typeface="Arial"/>
              </a:rPr>
              <a:t>ПРОЙШЛО ПО </a:t>
            </a:r>
            <a:r>
              <a:rPr lang="ru-RU" sz="2800" b="1" spc="23" dirty="0">
                <a:solidFill>
                  <a:srgbClr val="151F34"/>
                </a:solidFill>
                <a:latin typeface="Arial"/>
                <a:cs typeface="Arial"/>
              </a:rPr>
              <a:t>ОБЛІКУ-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353</a:t>
            </a:r>
          </a:p>
          <a:p>
            <a:pPr marL="9525" marR="3810" algn="ctr">
              <a:spcBef>
                <a:spcPts val="75"/>
              </a:spcBef>
            </a:pP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– мешканці </a:t>
            </a:r>
            <a:r>
              <a:rPr lang="uk-UA" sz="2400" b="1" spc="26" dirty="0" err="1" smtClean="0">
                <a:solidFill>
                  <a:srgbClr val="151F34"/>
                </a:solidFill>
                <a:latin typeface="Arial"/>
                <a:cs typeface="Arial"/>
              </a:rPr>
              <a:t>Велицької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громади)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– мешканці </a:t>
            </a:r>
            <a:r>
              <a:rPr lang="uk-UA" sz="2400" b="1" spc="26" dirty="0" err="1" smtClean="0">
                <a:solidFill>
                  <a:srgbClr val="151F34"/>
                </a:solidFill>
                <a:latin typeface="Arial"/>
                <a:cs typeface="Arial"/>
              </a:rPr>
              <a:t>Колодяжненської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громади)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9525" marR="3810">
              <a:spcBef>
                <a:spcPts val="75"/>
              </a:spcBef>
            </a:pP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31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– мешканці </a:t>
            </a:r>
            <a:r>
              <a:rPr lang="uk-UA" sz="2400" b="1" spc="26" dirty="0" err="1">
                <a:solidFill>
                  <a:srgbClr val="151F34"/>
                </a:solidFill>
                <a:latin typeface="Arial"/>
                <a:cs typeface="Arial"/>
              </a:rPr>
              <a:t>Голобської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 громади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)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–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мешканці </a:t>
            </a:r>
            <a:r>
              <a:rPr lang="uk-UA" sz="2400" b="1" spc="26" dirty="0" err="1" smtClean="0">
                <a:solidFill>
                  <a:srgbClr val="151F34"/>
                </a:solidFill>
                <a:latin typeface="Arial"/>
                <a:cs typeface="Arial"/>
              </a:rPr>
              <a:t>Люблинецької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громади)</a:t>
            </a:r>
            <a:r>
              <a:rPr lang="uk-UA" sz="2400" b="1" kern="1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2400" b="1" u="sng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–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мешканці </a:t>
            </a:r>
            <a:r>
              <a:rPr lang="uk-UA" sz="2400" b="1" spc="26" dirty="0" err="1" smtClean="0">
                <a:solidFill>
                  <a:srgbClr val="151F34"/>
                </a:solidFill>
                <a:latin typeface="Arial"/>
                <a:cs typeface="Arial"/>
              </a:rPr>
              <a:t>Дубіської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громади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)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– мешканці </a:t>
            </a:r>
            <a:r>
              <a:rPr lang="uk-UA" sz="2400" b="1" spc="26" dirty="0" err="1" smtClean="0">
                <a:solidFill>
                  <a:srgbClr val="151F34"/>
                </a:solidFill>
                <a:latin typeface="Arial"/>
                <a:cs typeface="Arial"/>
              </a:rPr>
              <a:t>Поворської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громади)</a:t>
            </a:r>
            <a:r>
              <a:rPr lang="uk-UA" sz="2400" b="1" kern="1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9525" marR="3810">
              <a:spcBef>
                <a:spcPts val="75"/>
              </a:spcBef>
            </a:pP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                    (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238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– </a:t>
            </a:r>
            <a:r>
              <a:rPr lang="uk-UA" sz="2400" b="1" spc="26" dirty="0" smtClean="0">
                <a:solidFill>
                  <a:srgbClr val="151F34"/>
                </a:solidFill>
                <a:latin typeface="Arial"/>
                <a:cs typeface="Arial"/>
              </a:rPr>
              <a:t>мешканці Ковельської </a:t>
            </a:r>
            <a:r>
              <a:rPr lang="uk-UA" sz="2400" b="1" spc="26" dirty="0">
                <a:solidFill>
                  <a:srgbClr val="151F34"/>
                </a:solidFill>
                <a:latin typeface="Arial"/>
                <a:cs typeface="Arial"/>
              </a:rPr>
              <a:t>громади)</a:t>
            </a:r>
            <a:endParaRPr lang="uk-UA" sz="2400" b="1" u="sng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endParaRPr lang="uk-UA" sz="2800" b="1" u="sng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5262CEC-0FC8-D639-A90A-42AE49E30AE6}"/>
              </a:ext>
            </a:extLst>
          </p:cNvPr>
          <p:cNvSpPr txBox="1"/>
          <p:nvPr/>
        </p:nvSpPr>
        <p:spPr>
          <a:xfrm>
            <a:off x="10052050" y="9884033"/>
            <a:ext cx="6347326" cy="1820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З ЧИСЛА ПЕРЕБУВАЮЧИХ НА ОБЛІКУ:</a:t>
            </a: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ветерани війни -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3200" b="1" kern="1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uk-UA" sz="32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проходять службу в лавах ЗСУ - </a:t>
            </a:r>
            <a:r>
              <a:rPr lang="uk-UA" sz="28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uk-UA" sz="2800" b="1" spc="26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F6D59FD-0A77-7F1E-A04C-25314C358196}"/>
              </a:ext>
            </a:extLst>
          </p:cNvPr>
          <p:cNvSpPr txBox="1">
            <a:spLocks/>
          </p:cNvSpPr>
          <p:nvPr/>
        </p:nvSpPr>
        <p:spPr>
          <a:xfrm>
            <a:off x="3844797" y="18330056"/>
            <a:ext cx="11580161" cy="1634582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>
            <a:lvl1pPr>
              <a:defRPr sz="6825" b="1" i="0">
                <a:solidFill>
                  <a:srgbClr val="151F34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marR="3810" algn="ctr">
              <a:lnSpc>
                <a:spcPts val="6338"/>
              </a:lnSpc>
              <a:spcBef>
                <a:spcPts val="146"/>
              </a:spcBef>
            </a:pPr>
            <a:r>
              <a:rPr lang="ru-RU" sz="3600" kern="0" spc="30" dirty="0"/>
              <a:t>ОСНОВНІ РЕЗУЛЬТАТИ ДІЯЛЬНОСТІ  ОРГАНУ ПРОБАЦІЇ</a:t>
            </a:r>
            <a:endParaRPr lang="ru-RU" sz="3600" kern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F600C4-77F3-F7E5-1063-BCE647CE6D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2" b="45490"/>
          <a:stretch/>
        </p:blipFill>
        <p:spPr>
          <a:xfrm>
            <a:off x="16292217" y="10023540"/>
            <a:ext cx="1351735" cy="1682966"/>
          </a:xfrm>
          <a:prstGeom prst="rect">
            <a:avLst/>
          </a:prstGeom>
          <a:effectLst>
            <a:outerShdw blurRad="50800" dist="38100" dir="13500000" algn="br" rotWithShape="0">
              <a:prstClr val="black"/>
            </a:outerShdw>
          </a:effectLst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6DFC65EA-A25E-80CD-7837-569B0A817A2F}"/>
              </a:ext>
            </a:extLst>
          </p:cNvPr>
          <p:cNvSpPr txBox="1"/>
          <p:nvPr/>
        </p:nvSpPr>
        <p:spPr>
          <a:xfrm>
            <a:off x="1898650" y="14151745"/>
            <a:ext cx="7308650" cy="572656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ru-RU" sz="2800" b="1" spc="23" smtClean="0">
                <a:solidFill>
                  <a:srgbClr val="151F34"/>
                </a:solidFill>
                <a:latin typeface="Arial"/>
                <a:cs typeface="Arial"/>
              </a:rPr>
              <a:t>ПЕРЕБУВАЄ </a:t>
            </a:r>
            <a:r>
              <a:rPr lang="ru-RU" sz="2800" b="1" spc="23">
                <a:solidFill>
                  <a:srgbClr val="151F34"/>
                </a:solidFill>
                <a:latin typeface="Arial"/>
                <a:cs typeface="Arial"/>
              </a:rPr>
              <a:t>НА ОБЛІКУ- </a:t>
            </a:r>
            <a:r>
              <a:rPr lang="uk-UA" sz="3200" b="1" kern="1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182</a:t>
            </a:r>
            <a:r>
              <a:rPr lang="uk-UA" sz="2800" b="1" u="sng" spc="26" smtClean="0">
                <a:solidFill>
                  <a:srgbClr val="151F34"/>
                </a:solidFill>
                <a:latin typeface="Arial"/>
                <a:cs typeface="Arial"/>
              </a:rPr>
              <a:t>                    Кримінальні </a:t>
            </a:r>
            <a:r>
              <a:rPr lang="uk-UA" sz="2800" b="1" u="sng" spc="26" dirty="0">
                <a:solidFill>
                  <a:srgbClr val="151F34"/>
                </a:solidFill>
                <a:latin typeface="Arial"/>
                <a:cs typeface="Arial"/>
              </a:rPr>
              <a:t>покарання: </a:t>
            </a: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Громадські роботи –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uk-UA" sz="32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Виправні роботи - </a:t>
            </a:r>
            <a:r>
              <a:rPr lang="uk-UA" sz="32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Заборона займати посади чи займатись діяльністю – </a:t>
            </a:r>
            <a:r>
              <a:rPr kumimoji="0" lang="uk-UA" sz="3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 err="1">
                <a:solidFill>
                  <a:srgbClr val="151F34"/>
                </a:solidFill>
                <a:latin typeface="Arial"/>
                <a:cs typeface="Arial"/>
              </a:rPr>
              <a:t>Пробаційний</a:t>
            </a: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 нагляд -  </a:t>
            </a:r>
            <a:r>
              <a:rPr kumimoji="0" lang="uk-UA" sz="3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Штраф -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Звільнені з випробуванням – </a:t>
            </a:r>
            <a:r>
              <a:rPr lang="uk-UA" sz="3200" b="1" kern="100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107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endParaRPr lang="uk-UA" sz="2800" b="1" u="sng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u="sng" spc="26" dirty="0">
                <a:solidFill>
                  <a:srgbClr val="151F34"/>
                </a:solidFill>
                <a:latin typeface="Arial"/>
                <a:cs typeface="Arial"/>
              </a:rPr>
              <a:t> </a:t>
            </a:r>
          </a:p>
          <a:p>
            <a:pPr marL="9525" marR="3810">
              <a:spcBef>
                <a:spcPts val="75"/>
              </a:spcBef>
            </a:pP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5DB995D-31BB-A353-3829-E8BBC6B16CE8}"/>
              </a:ext>
            </a:extLst>
          </p:cNvPr>
          <p:cNvSpPr txBox="1"/>
          <p:nvPr/>
        </p:nvSpPr>
        <p:spPr>
          <a:xfrm>
            <a:off x="11118850" y="14682662"/>
            <a:ext cx="7606080" cy="23384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uk-UA" sz="2800" b="1" u="sng" spc="26" dirty="0">
                <a:solidFill>
                  <a:srgbClr val="151F34"/>
                </a:solidFill>
                <a:latin typeface="Arial"/>
                <a:cs typeface="Arial"/>
              </a:rPr>
              <a:t>Адміністративні стягнення:</a:t>
            </a: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Громадські роботи – </a:t>
            </a:r>
            <a:r>
              <a:rPr lang="uk-UA" sz="32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spc="26" dirty="0">
                <a:solidFill>
                  <a:srgbClr val="151F34"/>
                </a:solidFill>
                <a:latin typeface="Arial"/>
                <a:cs typeface="Arial"/>
              </a:rPr>
              <a:t>Суспільно корисні роботи - </a:t>
            </a:r>
            <a:r>
              <a:rPr lang="uk-UA" sz="32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>
              <a:spcBef>
                <a:spcPts val="75"/>
              </a:spcBef>
            </a:pPr>
            <a:r>
              <a:rPr lang="uk-UA" sz="2800" b="1" u="sng" spc="26" dirty="0">
                <a:solidFill>
                  <a:srgbClr val="151F34"/>
                </a:solidFill>
                <a:latin typeface="Arial"/>
                <a:cs typeface="Arial"/>
              </a:rPr>
              <a:t> </a:t>
            </a:r>
          </a:p>
          <a:p>
            <a:pPr marL="9525" marR="3810">
              <a:spcBef>
                <a:spcPts val="75"/>
              </a:spcBef>
            </a:pPr>
            <a:endParaRPr lang="uk-UA" sz="2800" b="1" spc="26" dirty="0">
              <a:solidFill>
                <a:srgbClr val="151F34"/>
              </a:solidFill>
              <a:latin typeface="Arial"/>
              <a:cs typeface="Arial"/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7283629-6BD2-92CF-3E1F-B72DE0080B57}"/>
              </a:ext>
            </a:extLst>
          </p:cNvPr>
          <p:cNvGrpSpPr/>
          <p:nvPr/>
        </p:nvGrpSpPr>
        <p:grpSpPr>
          <a:xfrm>
            <a:off x="3529915" y="19911276"/>
            <a:ext cx="5069615" cy="4239079"/>
            <a:chOff x="146050" y="3292475"/>
            <a:chExt cx="6134100" cy="4876800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683D8D30-4852-A696-980F-5E10EE4EECA5}"/>
                </a:ext>
              </a:extLst>
            </p:cNvPr>
            <p:cNvSpPr/>
            <p:nvPr/>
          </p:nvSpPr>
          <p:spPr>
            <a:xfrm>
              <a:off x="146050" y="3292475"/>
              <a:ext cx="6134100" cy="4876800"/>
            </a:xfrm>
            <a:prstGeom prst="rect">
              <a:avLst/>
            </a:prstGeom>
            <a:solidFill>
              <a:srgbClr val="94B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C57DB63C-4F4E-5BD6-2C17-71D6BDFF855F}"/>
                </a:ext>
              </a:extLst>
            </p:cNvPr>
            <p:cNvSpPr txBox="1"/>
            <p:nvPr/>
          </p:nvSpPr>
          <p:spPr>
            <a:xfrm>
              <a:off x="527050" y="3518105"/>
              <a:ext cx="5257801" cy="52646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algn="ctr">
                <a:spcBef>
                  <a:spcPts val="75"/>
                </a:spcBef>
              </a:pP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ЗАБЕЗПЕЧЕНО ПЕРЕРАХУНОК КОШТІВ У БЮДЖЕТ ГРОМАД ЗАСУДЖЕНИМИ ДО ПОКАРАННЯ У ВИДІ ШТРАФУ НА СУМУ  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EC8EF44-AB45-59BA-8FA4-E8A79363D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445" y="5022514"/>
              <a:ext cx="4536214" cy="2948540"/>
            </a:xfrm>
            <a:prstGeom prst="rect">
              <a:avLst/>
            </a:prstGeom>
          </p:spPr>
        </p:pic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2DA7D94C-0264-721B-C410-22B499BE11C3}"/>
                </a:ext>
              </a:extLst>
            </p:cNvPr>
            <p:cNvSpPr/>
            <p:nvPr/>
          </p:nvSpPr>
          <p:spPr>
            <a:xfrm>
              <a:off x="1458379" y="5106374"/>
              <a:ext cx="3575054" cy="601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pc="11" dirty="0" smtClean="0">
                  <a:solidFill>
                    <a:srgbClr val="FF0000"/>
                  </a:solidFill>
                  <a:latin typeface="Arial"/>
                  <a:cs typeface="Arial"/>
                </a:rPr>
                <a:t>508</a:t>
              </a:r>
              <a:r>
                <a:rPr lang="uk-UA" sz="2800" b="1" spc="11" dirty="0" smtClean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en-US" sz="2800" b="1" spc="11" dirty="0" smtClean="0">
                  <a:solidFill>
                    <a:srgbClr val="FF0000"/>
                  </a:solidFill>
                  <a:latin typeface="Arial"/>
                  <a:cs typeface="Arial"/>
                </a:rPr>
                <a:t>382</a:t>
              </a:r>
              <a:r>
                <a:rPr lang="uk-UA" sz="2800" b="1" spc="11" dirty="0" smtClean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ГРН.</a:t>
              </a:r>
              <a:r>
                <a:rPr lang="uk-UA" sz="1500" dirty="0">
                  <a:latin typeface="Arial"/>
                  <a:cs typeface="Arial"/>
                </a:rPr>
                <a:t>	</a:t>
              </a:r>
              <a:endParaRPr lang="uk-UA" sz="1500" dirty="0"/>
            </a:p>
          </p:txBody>
        </p:sp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456C35-7209-6949-51A5-ACF0A543726D}"/>
              </a:ext>
            </a:extLst>
          </p:cNvPr>
          <p:cNvGrpSpPr/>
          <p:nvPr/>
        </p:nvGrpSpPr>
        <p:grpSpPr>
          <a:xfrm>
            <a:off x="10524492" y="19911275"/>
            <a:ext cx="5654315" cy="4239079"/>
            <a:chOff x="10062210" y="2614029"/>
            <a:chExt cx="6359206" cy="5257800"/>
          </a:xfrm>
        </p:grpSpPr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44BF0119-3977-4B9E-27F1-DD80F6FB043C}"/>
                </a:ext>
              </a:extLst>
            </p:cNvPr>
            <p:cNvSpPr/>
            <p:nvPr/>
          </p:nvSpPr>
          <p:spPr>
            <a:xfrm>
              <a:off x="10331076" y="2614029"/>
              <a:ext cx="6090340" cy="5257800"/>
            </a:xfrm>
            <a:prstGeom prst="rect">
              <a:avLst/>
            </a:prstGeom>
            <a:solidFill>
              <a:srgbClr val="94B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BAB342F2-9B34-0FFD-849A-EF5F17CC53A9}"/>
                </a:ext>
              </a:extLst>
            </p:cNvPr>
            <p:cNvSpPr txBox="1"/>
            <p:nvPr/>
          </p:nvSpPr>
          <p:spPr>
            <a:xfrm>
              <a:off x="10062210" y="2838349"/>
              <a:ext cx="6293166" cy="1341658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algn="ctr">
                <a:spcBef>
                  <a:spcPts val="75"/>
                </a:spcBef>
              </a:pP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ГРОМАДЯНАМИ ВІДПРАЦЬОВАНО</a:t>
              </a:r>
              <a:endParaRPr lang="en-US" sz="2000" b="1" spc="11" dirty="0">
                <a:solidFill>
                  <a:srgbClr val="151F34"/>
                </a:solidFill>
                <a:latin typeface="Arial"/>
                <a:cs typeface="Arial"/>
              </a:endParaRPr>
            </a:p>
            <a:p>
              <a:pPr marL="9525" marR="3810" algn="ctr">
                <a:spcBef>
                  <a:spcPts val="75"/>
                </a:spcBef>
              </a:pP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 </a:t>
              </a:r>
              <a:r>
                <a:rPr lang="uk-UA" sz="2000" b="1" spc="11" dirty="0">
                  <a:solidFill>
                    <a:srgbClr val="FF0000"/>
                  </a:solidFill>
                  <a:latin typeface="Arial"/>
                  <a:cs typeface="Arial"/>
                </a:rPr>
                <a:t> </a:t>
              </a:r>
              <a:r>
                <a:rPr lang="uk-UA" sz="2800" b="1" kern="100" dirty="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2800" b="1" kern="10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366</a:t>
              </a:r>
              <a:r>
                <a:rPr lang="uk-UA" sz="2000" b="1" spc="11" smtClean="0">
                  <a:solidFill>
                    <a:srgbClr val="151F34"/>
                  </a:solidFill>
                  <a:latin typeface="Arial"/>
                  <a:cs typeface="Arial"/>
                </a:rPr>
                <a:t> </a:t>
              </a: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ГОДИН ГРОМАДСЬКИХ РОБІТ,</a:t>
              </a:r>
              <a:endParaRPr lang="en-US" sz="2000" b="1" spc="11" dirty="0">
                <a:solidFill>
                  <a:srgbClr val="151F34"/>
                </a:solidFill>
                <a:latin typeface="Arial"/>
                <a:cs typeface="Arial"/>
              </a:endParaRPr>
            </a:p>
            <a:p>
              <a:pPr marL="9525" marR="3810" algn="ctr">
                <a:spcBef>
                  <a:spcPts val="75"/>
                </a:spcBef>
              </a:pPr>
              <a:endParaRPr lang="uk-UA" sz="2000" b="1" spc="11" dirty="0">
                <a:solidFill>
                  <a:srgbClr val="151F34"/>
                </a:solidFill>
                <a:latin typeface="Arial"/>
                <a:cs typeface="Arial"/>
              </a:endParaRPr>
            </a:p>
          </p:txBody>
        </p:sp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51D5616C-30E3-DB1B-01AE-8D99F831423E}"/>
                </a:ext>
              </a:extLst>
            </p:cNvPr>
            <p:cNvSpPr/>
            <p:nvPr/>
          </p:nvSpPr>
          <p:spPr>
            <a:xfrm>
              <a:off x="10367002" y="6121820"/>
              <a:ext cx="5456296" cy="1428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525" marR="3810" algn="ctr">
                <a:spcBef>
                  <a:spcPts val="75"/>
                </a:spcBef>
              </a:pP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ЩО ДОЗВОЛИЛО ЗЕКОНОМИТИ ДЛЯ БЮДЖЕТІВ ГРОМАД </a:t>
              </a:r>
            </a:p>
            <a:p>
              <a:pPr marL="9525" marR="3810" algn="ctr">
                <a:spcBef>
                  <a:spcPts val="75"/>
                </a:spcBef>
              </a:pP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БЛИЗЬКО</a:t>
              </a:r>
              <a:r>
                <a:rPr lang="en-US" sz="2000" b="1" spc="11">
                  <a:solidFill>
                    <a:srgbClr val="151F34"/>
                  </a:solidFill>
                  <a:latin typeface="Arial"/>
                  <a:cs typeface="Arial"/>
                </a:rPr>
                <a:t> </a:t>
              </a:r>
              <a:r>
                <a:rPr lang="uk-UA" sz="2800" b="1" kern="10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2800" b="1" kern="10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2800" b="1" kern="10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uk-UA" sz="2800" b="1" kern="10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00" smtClean="0"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latin typeface="TT Jenevers ExtraBold Italic" panose="02000503080000090003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568</a:t>
              </a:r>
              <a:r>
                <a:rPr lang="uk-UA" sz="2000" b="1" spc="11" smtClean="0">
                  <a:solidFill>
                    <a:srgbClr val="151F34"/>
                  </a:solidFill>
                  <a:latin typeface="Arial"/>
                  <a:cs typeface="Arial"/>
                </a:rPr>
                <a:t>РН</a:t>
              </a:r>
              <a:r>
                <a:rPr lang="uk-UA" sz="2000" b="1" spc="11" dirty="0">
                  <a:solidFill>
                    <a:srgbClr val="151F34"/>
                  </a:solidFill>
                  <a:latin typeface="Arial"/>
                  <a:cs typeface="Arial"/>
                </a:rPr>
                <a:t>.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1DC96619-C589-BAA2-492E-29B8A30F0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3388" y="3371749"/>
              <a:ext cx="5046028" cy="283738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Прямокутник 32"/>
          <p:cNvSpPr/>
          <p:nvPr/>
        </p:nvSpPr>
        <p:spPr>
          <a:xfrm>
            <a:off x="4426290" y="24233805"/>
            <a:ext cx="10794319" cy="2053903"/>
          </a:xfrm>
          <a:prstGeom prst="rect">
            <a:avLst/>
          </a:prstGeom>
          <a:solidFill>
            <a:srgbClr val="94B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947C1DC-0F8E-648B-CB9A-2FD8BC678CA6}"/>
              </a:ext>
            </a:extLst>
          </p:cNvPr>
          <p:cNvSpPr txBox="1"/>
          <p:nvPr/>
        </p:nvSpPr>
        <p:spPr>
          <a:xfrm>
            <a:off x="4652417" y="24475841"/>
            <a:ext cx="7882708" cy="15741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uk-UA" sz="2800" b="1" kern="100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98,8% </a:t>
            </a:r>
            <a:r>
              <a:rPr lang="uk-UA" sz="2000" b="1" spc="11" dirty="0">
                <a:solidFill>
                  <a:srgbClr val="151F34"/>
                </a:solidFill>
                <a:latin typeface="Arial"/>
                <a:cs typeface="Arial"/>
              </a:rPr>
              <a:t>ЗАСУДЖЕНИХ НЕ ВЧИНЯЮТЬ ПОВТОРНИХ ЗЛОЧИНІВ</a:t>
            </a:r>
          </a:p>
          <a:p>
            <a:pPr marL="9525" marR="3810" algn="ctr">
              <a:spcBef>
                <a:spcPts val="75"/>
              </a:spcBef>
            </a:pPr>
            <a:r>
              <a:rPr lang="uk-UA" sz="2000" b="1" spc="11" dirty="0">
                <a:solidFill>
                  <a:srgbClr val="151F34"/>
                </a:solidFill>
                <a:latin typeface="Arial"/>
                <a:cs typeface="Arial"/>
              </a:rPr>
              <a:t>ЗА </a:t>
            </a:r>
            <a:r>
              <a:rPr lang="uk-UA" sz="2400" b="1" kern="100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uk-UA" sz="24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МІСЯЦІВ 2025</a:t>
            </a:r>
            <a:r>
              <a:rPr lang="uk-UA" sz="2400" b="1" spc="11" dirty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000" b="1" spc="11" dirty="0">
                <a:solidFill>
                  <a:srgbClr val="151F34"/>
                </a:solidFill>
                <a:latin typeface="Arial"/>
                <a:cs typeface="Arial"/>
              </a:rPr>
              <a:t>РОКУ ПОВТОРНІ ЗЛОЧИНИ ВЧИНЕНО</a:t>
            </a:r>
            <a:endParaRPr lang="en-US" sz="2000" b="1" spc="11" dirty="0">
              <a:solidFill>
                <a:srgbClr val="151F34"/>
              </a:solidFill>
              <a:latin typeface="Arial"/>
              <a:cs typeface="Arial"/>
            </a:endParaRPr>
          </a:p>
          <a:p>
            <a:pPr marL="9525" marR="3810" algn="ctr">
              <a:spcBef>
                <a:spcPts val="75"/>
              </a:spcBef>
            </a:pPr>
            <a:r>
              <a:rPr lang="uk-UA" sz="20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800" b="1" kern="100" dirty="0" smtClean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spc="11" dirty="0">
                <a:solidFill>
                  <a:srgbClr val="151F34"/>
                </a:solidFill>
                <a:latin typeface="Arial"/>
                <a:cs typeface="Arial"/>
              </a:rPr>
              <a:t>ЗАСУДЖЕНИМИ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73" y="24274110"/>
            <a:ext cx="2666465" cy="17935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8" name="object 3">
            <a:extLst>
              <a:ext uri="{FF2B5EF4-FFF2-40B4-BE49-F238E27FC236}">
                <a16:creationId xmlns:a16="http://schemas.microsoft.com/office/drawing/2014/main" id="{8CD2631E-43FF-25FC-B356-F4E8E7F090CC}"/>
              </a:ext>
            </a:extLst>
          </p:cNvPr>
          <p:cNvSpPr txBox="1"/>
          <p:nvPr/>
        </p:nvSpPr>
        <p:spPr>
          <a:xfrm>
            <a:off x="19124228" y="11291306"/>
            <a:ext cx="738664" cy="14557684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lang="uk-UA" sz="2400" b="1" spc="10" dirty="0">
                <a:solidFill>
                  <a:srgbClr val="DCE4F4"/>
                </a:solidFill>
                <a:latin typeface="Arial"/>
                <a:cs typeface="Arial"/>
              </a:rPr>
              <a:t>ТЕРИТОРІЯ ОБСЛУГОВУВАННЯ, ШТАТ ПРАЦІВНИКІВ, ЧИСЕЛЬНІСТЬ ПІДОБЛІКОВИХ ОСІБ ТА РЕЗУЛЬТАТИ ДІЯЛЬНОСТІ </a:t>
            </a:r>
            <a:r>
              <a:rPr lang="uk-UA" sz="2400" b="1" spc="10" dirty="0" smtClean="0">
                <a:solidFill>
                  <a:srgbClr val="DCE4F4"/>
                </a:solidFill>
                <a:latin typeface="Arial"/>
                <a:cs typeface="Arial"/>
              </a:rPr>
              <a:t>КОВЕЛЬСЬКОГО </a:t>
            </a:r>
            <a:r>
              <a:rPr lang="uk-UA" sz="2400" b="1" spc="10" dirty="0">
                <a:solidFill>
                  <a:srgbClr val="DCE4F4"/>
                </a:solidFill>
                <a:latin typeface="Arial"/>
                <a:cs typeface="Arial"/>
              </a:rPr>
              <a:t>РВ 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9" name="Рисунок 23">
            <a:extLst>
              <a:ext uri="{FF2B5EF4-FFF2-40B4-BE49-F238E27FC236}">
                <a16:creationId xmlns:a16="http://schemas.microsoft.com/office/drawing/2014/main" id="{C01261E6-BB6B-3179-3612-6596E61504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07905" y="740468"/>
            <a:ext cx="1913800" cy="1858806"/>
          </a:xfrm>
          <a:prstGeom prst="rect">
            <a:avLst/>
          </a:prstGeom>
        </p:spPr>
      </p:pic>
      <p:sp>
        <p:nvSpPr>
          <p:cNvPr id="50" name="object 2">
            <a:extLst>
              <a:ext uri="{FF2B5EF4-FFF2-40B4-BE49-F238E27FC236}">
                <a16:creationId xmlns:a16="http://schemas.microsoft.com/office/drawing/2014/main" id="{CC1AB37D-3315-A907-811C-DD77F6983BCC}"/>
              </a:ext>
            </a:extLst>
          </p:cNvPr>
          <p:cNvSpPr txBox="1">
            <a:spLocks/>
          </p:cNvSpPr>
          <p:nvPr/>
        </p:nvSpPr>
        <p:spPr>
          <a:xfrm>
            <a:off x="13856053" y="2038213"/>
            <a:ext cx="6248047" cy="585577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525" marR="3810" algn="ctr">
              <a:spcBef>
                <a:spcPts val="146"/>
              </a:spcBef>
            </a:pPr>
            <a:r>
              <a:rPr lang="uk-UA" b="1" kern="0" spc="30" dirty="0">
                <a:solidFill>
                  <a:sysClr val="windowText" lastClr="000000"/>
                </a:solidFill>
              </a:rPr>
              <a:t>ФІЛІЯ ЦЕНТРУ ПРОБАЦІЇ </a:t>
            </a:r>
          </a:p>
          <a:p>
            <a:pPr marL="9525" marR="3810" algn="ctr">
              <a:spcBef>
                <a:spcPts val="146"/>
              </a:spcBef>
            </a:pPr>
            <a:r>
              <a:rPr lang="uk-UA" b="1" kern="0" spc="30" dirty="0">
                <a:solidFill>
                  <a:sysClr val="windowText" lastClr="000000"/>
                </a:solidFill>
              </a:rPr>
              <a:t>У ВОЛИНСЬКІЙ ОБЛАСТІ</a:t>
            </a:r>
            <a:endParaRPr lang="uk-UA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6B97715-76F6-E308-86FC-E35300E43F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17" y="623783"/>
            <a:ext cx="1338487" cy="1338487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D89060FF-B16D-E14D-FF49-A9CE4DCDFF06}"/>
              </a:ext>
            </a:extLst>
          </p:cNvPr>
          <p:cNvSpPr txBox="1"/>
          <p:nvPr/>
        </p:nvSpPr>
        <p:spPr>
          <a:xfrm>
            <a:off x="633108" y="3065713"/>
            <a:ext cx="8757285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uk-UA" sz="2800" b="1" spc="15" dirty="0">
                <a:solidFill>
                  <a:srgbClr val="151F34"/>
                </a:solidFill>
                <a:latin typeface="Arial"/>
                <a:cs typeface="Arial"/>
              </a:rPr>
              <a:t>ОРГАН ПРОБАЦІЇ ЗАБЕЗПЕЧУЄ ВИКОНАННЯ РІШЕНЬ СУДІВ ТЕРИТОРІЯХ </a:t>
            </a:r>
            <a:r>
              <a:rPr lang="uk-UA" sz="3600" b="1" kern="1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2800" b="1" spc="15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800" b="1" spc="15" dirty="0">
                <a:solidFill>
                  <a:srgbClr val="151F34"/>
                </a:solidFill>
                <a:latin typeface="Arial"/>
                <a:cs typeface="Arial"/>
              </a:rPr>
              <a:t>ГРОМАД </a:t>
            </a:r>
            <a:r>
              <a:rPr lang="uk-UA" sz="2800" b="1" spc="15" dirty="0" smtClean="0">
                <a:solidFill>
                  <a:srgbClr val="151F34"/>
                </a:solidFill>
                <a:latin typeface="Arial"/>
                <a:cs typeface="Arial"/>
              </a:rPr>
              <a:t>КОВЕЛЬСЬКОГО </a:t>
            </a:r>
            <a:r>
              <a:rPr lang="uk-UA" sz="2800" b="1" spc="15" dirty="0">
                <a:solidFill>
                  <a:srgbClr val="151F34"/>
                </a:solidFill>
                <a:latin typeface="Arial"/>
                <a:cs typeface="Arial"/>
              </a:rPr>
              <a:t>РАЙОНУ: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21323A-C18B-A4B2-0BD9-EEB8F05A7C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25" y="4549614"/>
            <a:ext cx="4152900" cy="28564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C5A7B54C-0469-F75F-6A75-3B56BB9299FA}"/>
              </a:ext>
            </a:extLst>
          </p:cNvPr>
          <p:cNvSpPr/>
          <p:nvPr/>
        </p:nvSpPr>
        <p:spPr>
          <a:xfrm>
            <a:off x="1122995" y="7671740"/>
            <a:ext cx="19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   ДУБІВСЬКА 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F782D914-47E9-2A86-E341-DD5F1F73A1D5}"/>
              </a:ext>
            </a:extLst>
          </p:cNvPr>
          <p:cNvSpPr/>
          <p:nvPr/>
        </p:nvSpPr>
        <p:spPr>
          <a:xfrm>
            <a:off x="7012571" y="5811115"/>
            <a:ext cx="190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 ГОЛОБСЬКА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Прямокутник 52">
            <a:extLst>
              <a:ext uri="{FF2B5EF4-FFF2-40B4-BE49-F238E27FC236}">
                <a16:creationId xmlns:a16="http://schemas.microsoft.com/office/drawing/2014/main" id="{3D088DBF-28BB-8683-D49C-963984C966FC}"/>
              </a:ext>
            </a:extLst>
          </p:cNvPr>
          <p:cNvSpPr/>
          <p:nvPr/>
        </p:nvSpPr>
        <p:spPr>
          <a:xfrm>
            <a:off x="6851650" y="7572533"/>
            <a:ext cx="286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КОЛОДЯЖНЕНСЬКА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object 4">
            <a:extLst>
              <a:ext uri="{FF2B5EF4-FFF2-40B4-BE49-F238E27FC236}">
                <a16:creationId xmlns:a16="http://schemas.microsoft.com/office/drawing/2014/main" id="{5024E876-1DE9-4F33-D18B-8C2639B7EE1D}"/>
              </a:ext>
            </a:extLst>
          </p:cNvPr>
          <p:cNvSpPr txBox="1"/>
          <p:nvPr/>
        </p:nvSpPr>
        <p:spPr>
          <a:xfrm>
            <a:off x="11981179" y="3904154"/>
            <a:ext cx="71366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2800" b="1" spc="15" dirty="0" smtClean="0">
                <a:solidFill>
                  <a:srgbClr val="151F34"/>
                </a:solidFill>
                <a:latin typeface="Arial"/>
                <a:cs typeface="Arial"/>
              </a:rPr>
              <a:t>           У </a:t>
            </a:r>
            <a:r>
              <a:rPr lang="uk-UA" sz="2800" b="1" spc="15" dirty="0">
                <a:solidFill>
                  <a:srgbClr val="151F34"/>
                </a:solidFill>
                <a:latin typeface="Arial"/>
                <a:cs typeface="Arial"/>
              </a:rPr>
              <a:t>ВІДДІЛІ ПРАЦЮЄ </a:t>
            </a:r>
            <a:r>
              <a:rPr lang="uk-UA" sz="3600" b="1" kern="100" dirty="0"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TT Jenevers ExtraBold Italic" panose="02000503080000090003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800" b="1" spc="15" dirty="0" smtClean="0">
                <a:solidFill>
                  <a:srgbClr val="151F34"/>
                </a:solidFill>
                <a:latin typeface="Arial"/>
                <a:cs typeface="Arial"/>
              </a:rPr>
              <a:t> </a:t>
            </a:r>
            <a:r>
              <a:rPr lang="uk-UA" sz="2800" b="1" spc="15" dirty="0">
                <a:solidFill>
                  <a:srgbClr val="151F34"/>
                </a:solidFill>
                <a:latin typeface="Arial"/>
                <a:cs typeface="Arial"/>
              </a:rPr>
              <a:t>ФАХІВЦЯ 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8004" y="4512022"/>
            <a:ext cx="1224000" cy="12646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07906" y="5868058"/>
            <a:ext cx="159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Arial "/>
              </a:rPr>
              <a:t>ВЕЛИЦЬКА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Arial "/>
            </a:endParaRPr>
          </a:p>
        </p:txBody>
      </p:sp>
      <p:pic>
        <p:nvPicPr>
          <p:cNvPr id="55" name="Рисунок 54" descr="Герб. Голобська громада - Волинська область, Ковельський район 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25" y="4453839"/>
            <a:ext cx="1364918" cy="131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 descr="C:\Users\Probation_12\Downloads\87660727_612253585999009_4905113068784058368_n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05" y="6439093"/>
            <a:ext cx="1355237" cy="11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79371" y="6265993"/>
            <a:ext cx="1114425" cy="13335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94676" y="4564108"/>
            <a:ext cx="1153462" cy="11310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390393" y="5768850"/>
            <a:ext cx="237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Arial "/>
              </a:rPr>
              <a:t>ЛЮБЛИНЕЦЬКА</a:t>
            </a:r>
            <a:endParaRPr lang="uk-UA" b="1" dirty="0">
              <a:solidFill>
                <a:schemeClr val="tx2"/>
              </a:solidFill>
              <a:latin typeface="Arial 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27398" y="6205012"/>
            <a:ext cx="1020740" cy="138741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27398" y="7599493"/>
            <a:ext cx="225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Arial "/>
              </a:rPr>
              <a:t>ПОВОРСЬКА</a:t>
            </a:r>
            <a:endParaRPr lang="uk-UA" b="1" dirty="0">
              <a:solidFill>
                <a:schemeClr val="tx2"/>
              </a:solidFill>
              <a:latin typeface="Arial 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89292" y="5170031"/>
            <a:ext cx="1245979" cy="124597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1766246" y="6439093"/>
            <a:ext cx="1791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Arial "/>
              </a:rPr>
              <a:t>КОВЕЛЬСЬКА</a:t>
            </a:r>
            <a:endParaRPr lang="uk-UA" b="1" dirty="0">
              <a:solidFill>
                <a:schemeClr val="tx2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CE4F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268</Words>
  <Application>Microsoft Office PowerPoint</Application>
  <PresentationFormat>Произвольный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</vt:lpstr>
      <vt:lpstr>Calibri</vt:lpstr>
      <vt:lpstr>Times New Roman</vt:lpstr>
      <vt:lpstr>TT Jenevers ExtraBold Italic</vt:lpstr>
      <vt:lpstr>Office Theme</vt:lpstr>
      <vt:lpstr>ШТАТНА СТРУКТУРА ТА ТЕРИТОРІЯ ОБСЛУГОВУВАННЯ КОВЕЛЬСЬКОГО РВ інформація за 2025 рік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копия</dc:title>
  <dc:creator>Probation_12</dc:creator>
  <cp:lastModifiedBy>Probation_12</cp:lastModifiedBy>
  <cp:revision>60</cp:revision>
  <cp:lastPrinted>2025-11-13T13:52:53Z</cp:lastPrinted>
  <dcterms:created xsi:type="dcterms:W3CDTF">2025-05-13T09:48:16Z</dcterms:created>
  <dcterms:modified xsi:type="dcterms:W3CDTF">2026-01-20T06:48:32Z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2025-05-13T00:00:00Z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2025-05-13T00:00:00Z</vt:filetime>
  </property>
</Properties>
</file>