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10287000" cy="18288000"/>
  <p:embeddedFontLst>
    <p:embeddedFont>
      <p:font typeface="Quattrocen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ecJwXkH39215R0Up+cLuR2JIYk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erhii Shepeliev"/>
  <p:cmAuthor clrIdx="1" id="1" initials="" lastIdx="1" name="Oleksandr Ravchev"/>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6.xml"/><Relationship Id="rId22" Type="http://schemas.openxmlformats.org/officeDocument/2006/relationships/font" Target="fonts/QuattrocentoSans-boldItalic.fntdata"/><Relationship Id="rId10" Type="http://schemas.openxmlformats.org/officeDocument/2006/relationships/slide" Target="slides/slide5.xml"/><Relationship Id="rId21" Type="http://schemas.openxmlformats.org/officeDocument/2006/relationships/font" Target="fonts/QuattrocentoSa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12T09:48:21.520">
    <p:pos x="6000" y="0"/>
    <p:text>немає кроку де людина має шукати нове житло</p:text>
    <p:extLst>
      <p:ext uri="{C676402C-5697-4E1C-873F-D02D1690AC5C}">
        <p15:threadingInfo timeZoneBias="0"/>
      </p:ext>
      <p:ext uri="http://customooxmlschemas.google.com/">
        <go:slidesCustomData xmlns:go="http://customooxmlschemas.google.com/" commentPostId="AAABpQQGDco"/>
      </p:ext>
    </p:extLst>
  </p:cm>
  <p:cm authorId="1" idx="1" dt="2025-08-12T09:48:21.520">
    <p:pos x="6000" y="0"/>
    <p:text>Це не відноситься до нашої частини)</p:text>
    <p:extLst>
      <p:ext uri="{C676402C-5697-4E1C-873F-D02D1690AC5C}">
        <p15:threadingInfo timeZoneBias="0">
          <p15:parentCm authorId="0" idx="1"/>
        </p15:threadingInfo>
      </p:ext>
      <p:ext uri="http://customooxmlschemas.google.com/">
        <go:slidesCustomData xmlns:go="http://customooxmlschemas.google.com/" commentPostId="AAABpQQGDd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714825" y="1371600"/>
            <a:ext cx="6858325" cy="68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28700" y="8686800"/>
            <a:ext cx="8229600" cy="82296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 name="Google Shape;27;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28" name="Google Shape;28;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233" name="Google Shape;233;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Екстрериторальність переписати, бо наразі незрозуміло</a:t>
            </a:r>
            <a:endParaRPr sz="1200">
              <a:solidFill>
                <a:schemeClr val="dk1"/>
              </a:solidFill>
              <a:latin typeface="Calibri"/>
              <a:ea typeface="Calibri"/>
              <a:cs typeface="Calibri"/>
              <a:sym typeface="Calibri"/>
            </a:endParaRPr>
          </a:p>
        </p:txBody>
      </p:sp>
      <p:sp>
        <p:nvSpPr>
          <p:cNvPr id="251" name="Google Shape;251;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270" name="Google Shape;270;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64110d9792_1_221:notes"/>
          <p:cNvSpPr txBox="1"/>
          <p:nvPr>
            <p:ph idx="1" type="body"/>
          </p:nvPr>
        </p:nvSpPr>
        <p:spPr>
          <a:xfrm>
            <a:off x="1028695" y="8686774"/>
            <a:ext cx="8229600" cy="82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364110d9792_1_221:notes"/>
          <p:cNvSpPr/>
          <p:nvPr>
            <p:ph idx="2" type="sldImg"/>
          </p:nvPr>
        </p:nvSpPr>
        <p:spPr>
          <a:xfrm>
            <a:off x="1714600" y="1371598"/>
            <a:ext cx="6858900" cy="6858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64110d9792_1_3:notes"/>
          <p:cNvSpPr txBox="1"/>
          <p:nvPr>
            <p:ph idx="1" type="body"/>
          </p:nvPr>
        </p:nvSpPr>
        <p:spPr>
          <a:xfrm>
            <a:off x="1028695" y="8686774"/>
            <a:ext cx="8229600" cy="82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364110d9792_1_3:notes"/>
          <p:cNvSpPr/>
          <p:nvPr>
            <p:ph idx="2" type="sldImg"/>
          </p:nvPr>
        </p:nvSpPr>
        <p:spPr>
          <a:xfrm>
            <a:off x="1714600" y="1371598"/>
            <a:ext cx="6858900" cy="6858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64110d9792_1_63:notes"/>
          <p:cNvSpPr txBox="1"/>
          <p:nvPr>
            <p:ph idx="1" type="body"/>
          </p:nvPr>
        </p:nvSpPr>
        <p:spPr>
          <a:xfrm>
            <a:off x="1028695" y="8686774"/>
            <a:ext cx="8229600" cy="82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64110d9792_1_63:notes"/>
          <p:cNvSpPr/>
          <p:nvPr>
            <p:ph idx="2" type="sldImg"/>
          </p:nvPr>
        </p:nvSpPr>
        <p:spPr>
          <a:xfrm>
            <a:off x="1714600" y="1371598"/>
            <a:ext cx="6858900" cy="6858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64110d9792_1_139:notes"/>
          <p:cNvSpPr txBox="1"/>
          <p:nvPr>
            <p:ph idx="1" type="body"/>
          </p:nvPr>
        </p:nvSpPr>
        <p:spPr>
          <a:xfrm>
            <a:off x="1028695" y="8686774"/>
            <a:ext cx="8229600" cy="82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64110d9792_1_139:notes"/>
          <p:cNvSpPr/>
          <p:nvPr>
            <p:ph idx="2" type="sldImg"/>
          </p:nvPr>
        </p:nvSpPr>
        <p:spPr>
          <a:xfrm>
            <a:off x="1714600" y="1371598"/>
            <a:ext cx="6858900" cy="6858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4110d9792_6_5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364110d9792_6_5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39" name="Google Shape;139;g364110d9792_6_5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53" name="Google Shape;153;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423630b7f_9_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g36423630b7f_9_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63" name="Google Shape;163;g36423630b7f_9_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4 етап - якщо через портал/ЦНАП приходить сповіщення на пошту, але для ГВ це ніяк не поможе, бо ГВ тільки через ЦНАП</a:t>
            </a:r>
            <a:endParaRPr sz="1200">
              <a:solidFill>
                <a:schemeClr val="dk1"/>
              </a:solidFill>
              <a:latin typeface="Calibri"/>
              <a:ea typeface="Calibri"/>
              <a:cs typeface="Calibri"/>
              <a:sym typeface="Calibri"/>
            </a:endParaRPr>
          </a:p>
        </p:txBody>
      </p:sp>
      <p:sp>
        <p:nvSpPr>
          <p:cNvPr id="172" name="Google Shape;17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93" name="Google Shape;193;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 name="Shape 7"/>
        <p:cNvGrpSpPr/>
        <p:nvPr/>
      </p:nvGrpSpPr>
      <p:grpSpPr>
        <a:xfrm>
          <a:off x="0" y="0"/>
          <a:ext cx="0" cy="0"/>
          <a:chOff x="0" y="0"/>
          <a:chExt cx="0" cy="0"/>
        </a:xfrm>
      </p:grpSpPr>
      <p:sp>
        <p:nvSpPr>
          <p:cNvPr id="8" name="Google Shape;8;g364110d9792_1_57"/>
          <p:cNvSpPr txBox="1"/>
          <p:nvPr>
            <p:ph type="title"/>
          </p:nvPr>
        </p:nvSpPr>
        <p:spPr>
          <a:xfrm>
            <a:off x="1072408" y="1030536"/>
            <a:ext cx="8031900" cy="1646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300"/>
              <a:buNone/>
              <a:defRPr b="1" i="0" sz="3500">
                <a:solidFill>
                  <a:schemeClr val="dk1"/>
                </a:solidFill>
                <a:latin typeface="Trebuchet MS"/>
                <a:ea typeface="Trebuchet MS"/>
                <a:cs typeface="Trebuchet MS"/>
                <a:sym typeface="Trebuchet MS"/>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9" name="Google Shape;9;g364110d9792_1_57"/>
          <p:cNvSpPr txBox="1"/>
          <p:nvPr>
            <p:ph idx="1" type="body"/>
          </p:nvPr>
        </p:nvSpPr>
        <p:spPr>
          <a:xfrm>
            <a:off x="671672" y="2436164"/>
            <a:ext cx="17236500" cy="71970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300"/>
              <a:buNone/>
              <a:defRPr b="0" i="0" sz="1300">
                <a:solidFill>
                  <a:schemeClr val="dk1"/>
                </a:solidFill>
              </a:defRPr>
            </a:lvl1pPr>
            <a:lvl2pPr indent="-228600" lvl="1" marL="914400" algn="l">
              <a:spcBef>
                <a:spcPts val="0"/>
              </a:spcBef>
              <a:spcAft>
                <a:spcPts val="0"/>
              </a:spcAft>
              <a:buSzPts val="1300"/>
              <a:buNone/>
              <a:defRPr sz="1300"/>
            </a:lvl2pPr>
            <a:lvl3pPr indent="-228600" lvl="2" marL="1371600" algn="l">
              <a:spcBef>
                <a:spcPts val="0"/>
              </a:spcBef>
              <a:spcAft>
                <a:spcPts val="0"/>
              </a:spcAft>
              <a:buSzPts val="1300"/>
              <a:buNone/>
              <a:defRPr sz="1300"/>
            </a:lvl3pPr>
            <a:lvl4pPr indent="-228600" lvl="3" marL="1828800" algn="l">
              <a:spcBef>
                <a:spcPts val="0"/>
              </a:spcBef>
              <a:spcAft>
                <a:spcPts val="0"/>
              </a:spcAft>
              <a:buSzPts val="1300"/>
              <a:buNone/>
              <a:defRPr sz="1300"/>
            </a:lvl4pPr>
            <a:lvl5pPr indent="-228600" lvl="4" marL="2286000" algn="l">
              <a:spcBef>
                <a:spcPts val="0"/>
              </a:spcBef>
              <a:spcAft>
                <a:spcPts val="0"/>
              </a:spcAft>
              <a:buSzPts val="1300"/>
              <a:buNone/>
              <a:defRPr sz="1300"/>
            </a:lvl5pPr>
            <a:lvl6pPr indent="-228600" lvl="5" marL="2743200" algn="l">
              <a:spcBef>
                <a:spcPts val="0"/>
              </a:spcBef>
              <a:spcAft>
                <a:spcPts val="0"/>
              </a:spcAft>
              <a:buSzPts val="1300"/>
              <a:buNone/>
              <a:defRPr sz="1300"/>
            </a:lvl6pPr>
            <a:lvl7pPr indent="-228600" lvl="6" marL="3200400" algn="l">
              <a:spcBef>
                <a:spcPts val="0"/>
              </a:spcBef>
              <a:spcAft>
                <a:spcPts val="0"/>
              </a:spcAft>
              <a:buSzPts val="1300"/>
              <a:buNone/>
              <a:defRPr sz="1300"/>
            </a:lvl7pPr>
            <a:lvl8pPr indent="-228600" lvl="7" marL="3657600" algn="l">
              <a:spcBef>
                <a:spcPts val="0"/>
              </a:spcBef>
              <a:spcAft>
                <a:spcPts val="0"/>
              </a:spcAft>
              <a:buSzPts val="1300"/>
              <a:buNone/>
              <a:defRPr sz="1300"/>
            </a:lvl8pPr>
            <a:lvl9pPr indent="-228600" lvl="8" marL="4114800" algn="l">
              <a:spcBef>
                <a:spcPts val="0"/>
              </a:spcBef>
              <a:spcAft>
                <a:spcPts val="0"/>
              </a:spcAft>
              <a:buSzPts val="1300"/>
              <a:buNone/>
              <a:defRPr sz="1300"/>
            </a:lvl9pPr>
          </a:lstStyle>
          <a:p/>
        </p:txBody>
      </p:sp>
      <p:sp>
        <p:nvSpPr>
          <p:cNvPr id="10" name="Google Shape;10;g364110d9792_1_57"/>
          <p:cNvSpPr txBox="1"/>
          <p:nvPr>
            <p:ph idx="11" type="ftr"/>
          </p:nvPr>
        </p:nvSpPr>
        <p:spPr>
          <a:xfrm>
            <a:off x="6217920" y="9566910"/>
            <a:ext cx="5852100" cy="5145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11" name="Google Shape;11;g364110d9792_1_57"/>
          <p:cNvSpPr txBox="1"/>
          <p:nvPr>
            <p:ph idx="10" type="dt"/>
          </p:nvPr>
        </p:nvSpPr>
        <p:spPr>
          <a:xfrm>
            <a:off x="914400" y="9566910"/>
            <a:ext cx="4206300" cy="5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12" name="Google Shape;12;g364110d9792_1_57"/>
          <p:cNvSpPr txBox="1"/>
          <p:nvPr>
            <p:ph idx="12" type="sldNum"/>
          </p:nvPr>
        </p:nvSpPr>
        <p:spPr>
          <a:xfrm>
            <a:off x="13167361" y="9566910"/>
            <a:ext cx="4206300" cy="200100"/>
          </a:xfrm>
          <a:prstGeom prst="rect">
            <a:avLst/>
          </a:prstGeom>
          <a:noFill/>
          <a:ln>
            <a:noFill/>
          </a:ln>
        </p:spPr>
        <p:txBody>
          <a:bodyPr anchorCtr="0" anchor="t" bIns="0" lIns="0" spcFirstLastPara="1" rIns="0" wrap="square" tIns="0">
            <a:spAutoFit/>
          </a:bodyPr>
          <a:lstStyle>
            <a:lvl1pPr indent="0" lvl="0" algn="r">
              <a:spcBef>
                <a:spcPts val="0"/>
              </a:spcBef>
              <a:buNone/>
              <a:defRPr sz="1300">
                <a:solidFill>
                  <a:srgbClr val="888888"/>
                </a:solidFill>
              </a:defRPr>
            </a:lvl1pPr>
            <a:lvl2pPr indent="0" lvl="1" algn="r">
              <a:spcBef>
                <a:spcPts val="0"/>
              </a:spcBef>
              <a:buNone/>
              <a:defRPr sz="1300">
                <a:solidFill>
                  <a:srgbClr val="888888"/>
                </a:solidFill>
              </a:defRPr>
            </a:lvl2pPr>
            <a:lvl3pPr indent="0" lvl="2" algn="r">
              <a:spcBef>
                <a:spcPts val="0"/>
              </a:spcBef>
              <a:buNone/>
              <a:defRPr sz="1300">
                <a:solidFill>
                  <a:srgbClr val="888888"/>
                </a:solidFill>
              </a:defRPr>
            </a:lvl3pPr>
            <a:lvl4pPr indent="0" lvl="3" algn="r">
              <a:spcBef>
                <a:spcPts val="0"/>
              </a:spcBef>
              <a:buNone/>
              <a:defRPr sz="1300">
                <a:solidFill>
                  <a:srgbClr val="888888"/>
                </a:solidFill>
              </a:defRPr>
            </a:lvl4pPr>
            <a:lvl5pPr indent="0" lvl="4" algn="r">
              <a:spcBef>
                <a:spcPts val="0"/>
              </a:spcBef>
              <a:buNone/>
              <a:defRPr sz="1300">
                <a:solidFill>
                  <a:srgbClr val="888888"/>
                </a:solidFill>
              </a:defRPr>
            </a:lvl5pPr>
            <a:lvl6pPr indent="0" lvl="5" algn="r">
              <a:spcBef>
                <a:spcPts val="0"/>
              </a:spcBef>
              <a:buNone/>
              <a:defRPr sz="1300">
                <a:solidFill>
                  <a:srgbClr val="888888"/>
                </a:solidFill>
              </a:defRPr>
            </a:lvl6pPr>
            <a:lvl7pPr indent="0" lvl="6" algn="r">
              <a:spcBef>
                <a:spcPts val="0"/>
              </a:spcBef>
              <a:buNone/>
              <a:defRPr sz="1300">
                <a:solidFill>
                  <a:srgbClr val="888888"/>
                </a:solidFill>
              </a:defRPr>
            </a:lvl7pPr>
            <a:lvl8pPr indent="0" lvl="7" algn="r">
              <a:spcBef>
                <a:spcPts val="0"/>
              </a:spcBef>
              <a:buNone/>
              <a:defRPr sz="1300">
                <a:solidFill>
                  <a:srgbClr val="888888"/>
                </a:solidFill>
              </a:defRPr>
            </a:lvl8pPr>
            <a:lvl9pPr indent="0" lvl="8" algn="r">
              <a:spcBef>
                <a:spcPts val="0"/>
              </a:spcBef>
              <a:buNone/>
              <a:defRPr sz="1300">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3" name="Shape 13"/>
        <p:cNvGrpSpPr/>
        <p:nvPr/>
      </p:nvGrpSpPr>
      <p:grpSpPr>
        <a:xfrm>
          <a:off x="0" y="0"/>
          <a:ext cx="0" cy="0"/>
          <a:chOff x="0" y="0"/>
          <a:chExt cx="0" cy="0"/>
        </a:xfrm>
      </p:grpSpPr>
      <p:pic>
        <p:nvPicPr>
          <p:cNvPr id="14" name="Google Shape;14;g364110d9792_1_273"/>
          <p:cNvPicPr preferRelativeResize="0"/>
          <p:nvPr/>
        </p:nvPicPr>
        <p:blipFill rotWithShape="1">
          <a:blip r:embed="rId2">
            <a:alphaModFix/>
          </a:blip>
          <a:srcRect b="0" l="0" r="0" t="0"/>
          <a:stretch/>
        </p:blipFill>
        <p:spPr>
          <a:xfrm>
            <a:off x="0" y="0"/>
            <a:ext cx="18286716" cy="10286278"/>
          </a:xfrm>
          <a:prstGeom prst="rect">
            <a:avLst/>
          </a:prstGeom>
          <a:noFill/>
          <a:ln>
            <a:noFill/>
          </a:ln>
        </p:spPr>
      </p:pic>
      <p:sp>
        <p:nvSpPr>
          <p:cNvPr id="15" name="Google Shape;15;g364110d9792_1_273"/>
          <p:cNvSpPr txBox="1"/>
          <p:nvPr>
            <p:ph type="title"/>
          </p:nvPr>
        </p:nvSpPr>
        <p:spPr>
          <a:xfrm>
            <a:off x="1072408" y="1030536"/>
            <a:ext cx="8031900" cy="1646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300"/>
              <a:buNone/>
              <a:defRPr b="1" i="0" sz="3500">
                <a:solidFill>
                  <a:schemeClr val="dk1"/>
                </a:solidFill>
                <a:latin typeface="Trebuchet MS"/>
                <a:ea typeface="Trebuchet MS"/>
                <a:cs typeface="Trebuchet MS"/>
                <a:sym typeface="Trebuchet MS"/>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16" name="Google Shape;16;g364110d9792_1_273"/>
          <p:cNvSpPr txBox="1"/>
          <p:nvPr>
            <p:ph idx="1" type="body"/>
          </p:nvPr>
        </p:nvSpPr>
        <p:spPr>
          <a:xfrm>
            <a:off x="914400" y="2366010"/>
            <a:ext cx="7955400" cy="67896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300"/>
              <a:buNone/>
              <a:defRPr sz="1300"/>
            </a:lvl1pPr>
            <a:lvl2pPr indent="-228600" lvl="1" marL="914400" algn="l">
              <a:spcBef>
                <a:spcPts val="0"/>
              </a:spcBef>
              <a:spcAft>
                <a:spcPts val="0"/>
              </a:spcAft>
              <a:buSzPts val="1300"/>
              <a:buNone/>
              <a:defRPr sz="1300"/>
            </a:lvl2pPr>
            <a:lvl3pPr indent="-228600" lvl="2" marL="1371600" algn="l">
              <a:spcBef>
                <a:spcPts val="0"/>
              </a:spcBef>
              <a:spcAft>
                <a:spcPts val="0"/>
              </a:spcAft>
              <a:buSzPts val="1300"/>
              <a:buNone/>
              <a:defRPr sz="1300"/>
            </a:lvl3pPr>
            <a:lvl4pPr indent="-228600" lvl="3" marL="1828800" algn="l">
              <a:spcBef>
                <a:spcPts val="0"/>
              </a:spcBef>
              <a:spcAft>
                <a:spcPts val="0"/>
              </a:spcAft>
              <a:buSzPts val="1300"/>
              <a:buNone/>
              <a:defRPr sz="1300"/>
            </a:lvl4pPr>
            <a:lvl5pPr indent="-228600" lvl="4" marL="2286000" algn="l">
              <a:spcBef>
                <a:spcPts val="0"/>
              </a:spcBef>
              <a:spcAft>
                <a:spcPts val="0"/>
              </a:spcAft>
              <a:buSzPts val="1300"/>
              <a:buNone/>
              <a:defRPr sz="1300"/>
            </a:lvl5pPr>
            <a:lvl6pPr indent="-228600" lvl="5" marL="2743200" algn="l">
              <a:spcBef>
                <a:spcPts val="0"/>
              </a:spcBef>
              <a:spcAft>
                <a:spcPts val="0"/>
              </a:spcAft>
              <a:buSzPts val="1300"/>
              <a:buNone/>
              <a:defRPr sz="1300"/>
            </a:lvl6pPr>
            <a:lvl7pPr indent="-228600" lvl="6" marL="3200400" algn="l">
              <a:spcBef>
                <a:spcPts val="0"/>
              </a:spcBef>
              <a:spcAft>
                <a:spcPts val="0"/>
              </a:spcAft>
              <a:buSzPts val="1300"/>
              <a:buNone/>
              <a:defRPr sz="1300"/>
            </a:lvl7pPr>
            <a:lvl8pPr indent="-228600" lvl="7" marL="3657600" algn="l">
              <a:spcBef>
                <a:spcPts val="0"/>
              </a:spcBef>
              <a:spcAft>
                <a:spcPts val="0"/>
              </a:spcAft>
              <a:buSzPts val="1300"/>
              <a:buNone/>
              <a:defRPr sz="1300"/>
            </a:lvl8pPr>
            <a:lvl9pPr indent="-228600" lvl="8" marL="4114800" algn="l">
              <a:spcBef>
                <a:spcPts val="0"/>
              </a:spcBef>
              <a:spcAft>
                <a:spcPts val="0"/>
              </a:spcAft>
              <a:buSzPts val="1300"/>
              <a:buNone/>
              <a:defRPr sz="1300"/>
            </a:lvl9pPr>
          </a:lstStyle>
          <a:p/>
        </p:txBody>
      </p:sp>
      <p:sp>
        <p:nvSpPr>
          <p:cNvPr id="17" name="Google Shape;17;g364110d9792_1_273"/>
          <p:cNvSpPr txBox="1"/>
          <p:nvPr>
            <p:ph idx="2" type="body"/>
          </p:nvPr>
        </p:nvSpPr>
        <p:spPr>
          <a:xfrm>
            <a:off x="9418320" y="2366010"/>
            <a:ext cx="7955400" cy="67896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300"/>
              <a:buNone/>
              <a:defRPr sz="1300"/>
            </a:lvl1pPr>
            <a:lvl2pPr indent="-228600" lvl="1" marL="914400" algn="l">
              <a:spcBef>
                <a:spcPts val="0"/>
              </a:spcBef>
              <a:spcAft>
                <a:spcPts val="0"/>
              </a:spcAft>
              <a:buSzPts val="1300"/>
              <a:buNone/>
              <a:defRPr sz="1300"/>
            </a:lvl2pPr>
            <a:lvl3pPr indent="-228600" lvl="2" marL="1371600" algn="l">
              <a:spcBef>
                <a:spcPts val="0"/>
              </a:spcBef>
              <a:spcAft>
                <a:spcPts val="0"/>
              </a:spcAft>
              <a:buSzPts val="1300"/>
              <a:buNone/>
              <a:defRPr sz="1300"/>
            </a:lvl3pPr>
            <a:lvl4pPr indent="-228600" lvl="3" marL="1828800" algn="l">
              <a:spcBef>
                <a:spcPts val="0"/>
              </a:spcBef>
              <a:spcAft>
                <a:spcPts val="0"/>
              </a:spcAft>
              <a:buSzPts val="1300"/>
              <a:buNone/>
              <a:defRPr sz="1300"/>
            </a:lvl4pPr>
            <a:lvl5pPr indent="-228600" lvl="4" marL="2286000" algn="l">
              <a:spcBef>
                <a:spcPts val="0"/>
              </a:spcBef>
              <a:spcAft>
                <a:spcPts val="0"/>
              </a:spcAft>
              <a:buSzPts val="1300"/>
              <a:buNone/>
              <a:defRPr sz="1300"/>
            </a:lvl5pPr>
            <a:lvl6pPr indent="-228600" lvl="5" marL="2743200" algn="l">
              <a:spcBef>
                <a:spcPts val="0"/>
              </a:spcBef>
              <a:spcAft>
                <a:spcPts val="0"/>
              </a:spcAft>
              <a:buSzPts val="1300"/>
              <a:buNone/>
              <a:defRPr sz="1300"/>
            </a:lvl6pPr>
            <a:lvl7pPr indent="-228600" lvl="6" marL="3200400" algn="l">
              <a:spcBef>
                <a:spcPts val="0"/>
              </a:spcBef>
              <a:spcAft>
                <a:spcPts val="0"/>
              </a:spcAft>
              <a:buSzPts val="1300"/>
              <a:buNone/>
              <a:defRPr sz="1300"/>
            </a:lvl7pPr>
            <a:lvl8pPr indent="-228600" lvl="7" marL="3657600" algn="l">
              <a:spcBef>
                <a:spcPts val="0"/>
              </a:spcBef>
              <a:spcAft>
                <a:spcPts val="0"/>
              </a:spcAft>
              <a:buSzPts val="1300"/>
              <a:buNone/>
              <a:defRPr sz="1300"/>
            </a:lvl8pPr>
            <a:lvl9pPr indent="-228600" lvl="8" marL="4114800" algn="l">
              <a:spcBef>
                <a:spcPts val="0"/>
              </a:spcBef>
              <a:spcAft>
                <a:spcPts val="0"/>
              </a:spcAft>
              <a:buSzPts val="1300"/>
              <a:buNone/>
              <a:defRPr sz="1300"/>
            </a:lvl9pPr>
          </a:lstStyle>
          <a:p/>
        </p:txBody>
      </p:sp>
      <p:sp>
        <p:nvSpPr>
          <p:cNvPr id="18" name="Google Shape;18;g364110d9792_1_273"/>
          <p:cNvSpPr txBox="1"/>
          <p:nvPr>
            <p:ph idx="11" type="ftr"/>
          </p:nvPr>
        </p:nvSpPr>
        <p:spPr>
          <a:xfrm>
            <a:off x="6217920" y="9566910"/>
            <a:ext cx="5852100" cy="5145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19" name="Google Shape;19;g364110d9792_1_273"/>
          <p:cNvSpPr txBox="1"/>
          <p:nvPr>
            <p:ph idx="10" type="dt"/>
          </p:nvPr>
        </p:nvSpPr>
        <p:spPr>
          <a:xfrm>
            <a:off x="914400" y="9566910"/>
            <a:ext cx="4206300" cy="5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20" name="Google Shape;20;g364110d9792_1_273"/>
          <p:cNvSpPr txBox="1"/>
          <p:nvPr>
            <p:ph idx="12" type="sldNum"/>
          </p:nvPr>
        </p:nvSpPr>
        <p:spPr>
          <a:xfrm>
            <a:off x="13167361" y="9566910"/>
            <a:ext cx="4206300" cy="200100"/>
          </a:xfrm>
          <a:prstGeom prst="rect">
            <a:avLst/>
          </a:prstGeom>
          <a:noFill/>
          <a:ln>
            <a:noFill/>
          </a:ln>
        </p:spPr>
        <p:txBody>
          <a:bodyPr anchorCtr="0" anchor="t" bIns="0" lIns="0" spcFirstLastPara="1" rIns="0" wrap="square" tIns="0">
            <a:spAutoFit/>
          </a:bodyPr>
          <a:lstStyle>
            <a:lvl1pPr indent="0" lvl="0" algn="r">
              <a:spcBef>
                <a:spcPts val="0"/>
              </a:spcBef>
              <a:buNone/>
              <a:defRPr sz="1300">
                <a:solidFill>
                  <a:srgbClr val="888888"/>
                </a:solidFill>
              </a:defRPr>
            </a:lvl1pPr>
            <a:lvl2pPr indent="0" lvl="1" algn="r">
              <a:spcBef>
                <a:spcPts val="0"/>
              </a:spcBef>
              <a:buNone/>
              <a:defRPr sz="1300">
                <a:solidFill>
                  <a:srgbClr val="888888"/>
                </a:solidFill>
              </a:defRPr>
            </a:lvl2pPr>
            <a:lvl3pPr indent="0" lvl="2" algn="r">
              <a:spcBef>
                <a:spcPts val="0"/>
              </a:spcBef>
              <a:buNone/>
              <a:defRPr sz="1300">
                <a:solidFill>
                  <a:srgbClr val="888888"/>
                </a:solidFill>
              </a:defRPr>
            </a:lvl3pPr>
            <a:lvl4pPr indent="0" lvl="3" algn="r">
              <a:spcBef>
                <a:spcPts val="0"/>
              </a:spcBef>
              <a:buNone/>
              <a:defRPr sz="1300">
                <a:solidFill>
                  <a:srgbClr val="888888"/>
                </a:solidFill>
              </a:defRPr>
            </a:lvl4pPr>
            <a:lvl5pPr indent="0" lvl="4" algn="r">
              <a:spcBef>
                <a:spcPts val="0"/>
              </a:spcBef>
              <a:buNone/>
              <a:defRPr sz="1300">
                <a:solidFill>
                  <a:srgbClr val="888888"/>
                </a:solidFill>
              </a:defRPr>
            </a:lvl5pPr>
            <a:lvl6pPr indent="0" lvl="5" algn="r">
              <a:spcBef>
                <a:spcPts val="0"/>
              </a:spcBef>
              <a:buNone/>
              <a:defRPr sz="1300">
                <a:solidFill>
                  <a:srgbClr val="888888"/>
                </a:solidFill>
              </a:defRPr>
            </a:lvl6pPr>
            <a:lvl7pPr indent="0" lvl="6" algn="r">
              <a:spcBef>
                <a:spcPts val="0"/>
              </a:spcBef>
              <a:buNone/>
              <a:defRPr sz="1300">
                <a:solidFill>
                  <a:srgbClr val="888888"/>
                </a:solidFill>
              </a:defRPr>
            </a:lvl7pPr>
            <a:lvl8pPr indent="0" lvl="7" algn="r">
              <a:spcBef>
                <a:spcPts val="0"/>
              </a:spcBef>
              <a:buNone/>
              <a:defRPr sz="1300">
                <a:solidFill>
                  <a:srgbClr val="888888"/>
                </a:solidFill>
              </a:defRPr>
            </a:lvl8pPr>
            <a:lvl9pPr indent="0" lvl="8" algn="r">
              <a:spcBef>
                <a:spcPts val="0"/>
              </a:spcBef>
              <a:buNone/>
              <a:defRPr sz="1300">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g364110d9792_6_45"/>
          <p:cNvSpPr txBox="1"/>
          <p:nvPr>
            <p:ph idx="11" type="ftr"/>
          </p:nvPr>
        </p:nvSpPr>
        <p:spPr>
          <a:xfrm>
            <a:off x="6217920" y="9566910"/>
            <a:ext cx="5852100" cy="5145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23" name="Google Shape;23;g364110d9792_6_45"/>
          <p:cNvSpPr txBox="1"/>
          <p:nvPr>
            <p:ph idx="10" type="dt"/>
          </p:nvPr>
        </p:nvSpPr>
        <p:spPr>
          <a:xfrm>
            <a:off x="914400" y="9566910"/>
            <a:ext cx="4206300" cy="5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300"/>
              <a:buNone/>
              <a:defRPr sz="1300">
                <a:solidFill>
                  <a:srgbClr val="888888"/>
                </a:solidFill>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24" name="Google Shape;24;g364110d9792_6_45"/>
          <p:cNvSpPr txBox="1"/>
          <p:nvPr>
            <p:ph idx="12" type="sldNum"/>
          </p:nvPr>
        </p:nvSpPr>
        <p:spPr>
          <a:xfrm>
            <a:off x="13167361" y="9566910"/>
            <a:ext cx="4206300" cy="200100"/>
          </a:xfrm>
          <a:prstGeom prst="rect">
            <a:avLst/>
          </a:prstGeom>
          <a:noFill/>
          <a:ln>
            <a:noFill/>
          </a:ln>
        </p:spPr>
        <p:txBody>
          <a:bodyPr anchorCtr="0" anchor="t" bIns="0" lIns="0" spcFirstLastPara="1" rIns="0" wrap="square" tIns="0">
            <a:spAutoFit/>
          </a:bodyPr>
          <a:lstStyle>
            <a:lvl1pPr indent="0" lvl="0" algn="r">
              <a:spcBef>
                <a:spcPts val="0"/>
              </a:spcBef>
              <a:buNone/>
              <a:defRPr sz="1300">
                <a:solidFill>
                  <a:srgbClr val="888888"/>
                </a:solidFill>
              </a:defRPr>
            </a:lvl1pPr>
            <a:lvl2pPr indent="0" lvl="1" algn="r">
              <a:spcBef>
                <a:spcPts val="0"/>
              </a:spcBef>
              <a:buNone/>
              <a:defRPr sz="1300">
                <a:solidFill>
                  <a:srgbClr val="888888"/>
                </a:solidFill>
              </a:defRPr>
            </a:lvl2pPr>
            <a:lvl3pPr indent="0" lvl="2" algn="r">
              <a:spcBef>
                <a:spcPts val="0"/>
              </a:spcBef>
              <a:buNone/>
              <a:defRPr sz="1300">
                <a:solidFill>
                  <a:srgbClr val="888888"/>
                </a:solidFill>
              </a:defRPr>
            </a:lvl3pPr>
            <a:lvl4pPr indent="0" lvl="3" algn="r">
              <a:spcBef>
                <a:spcPts val="0"/>
              </a:spcBef>
              <a:buNone/>
              <a:defRPr sz="1300">
                <a:solidFill>
                  <a:srgbClr val="888888"/>
                </a:solidFill>
              </a:defRPr>
            </a:lvl4pPr>
            <a:lvl5pPr indent="0" lvl="4" algn="r">
              <a:spcBef>
                <a:spcPts val="0"/>
              </a:spcBef>
              <a:buNone/>
              <a:defRPr sz="1300">
                <a:solidFill>
                  <a:srgbClr val="888888"/>
                </a:solidFill>
              </a:defRPr>
            </a:lvl5pPr>
            <a:lvl6pPr indent="0" lvl="5" algn="r">
              <a:spcBef>
                <a:spcPts val="0"/>
              </a:spcBef>
              <a:buNone/>
              <a:defRPr sz="1300">
                <a:solidFill>
                  <a:srgbClr val="888888"/>
                </a:solidFill>
              </a:defRPr>
            </a:lvl6pPr>
            <a:lvl7pPr indent="0" lvl="6" algn="r">
              <a:spcBef>
                <a:spcPts val="0"/>
              </a:spcBef>
              <a:buNone/>
              <a:defRPr sz="1300">
                <a:solidFill>
                  <a:srgbClr val="888888"/>
                </a:solidFill>
              </a:defRPr>
            </a:lvl7pPr>
            <a:lvl8pPr indent="0" lvl="7" algn="r">
              <a:spcBef>
                <a:spcPts val="0"/>
              </a:spcBef>
              <a:buNone/>
              <a:defRPr sz="1300">
                <a:solidFill>
                  <a:srgbClr val="888888"/>
                </a:solidFill>
              </a:defRPr>
            </a:lvl8pPr>
            <a:lvl9pPr indent="0" lvl="8" algn="r">
              <a:spcBef>
                <a:spcPts val="0"/>
              </a:spcBef>
              <a:buNone/>
              <a:defRPr sz="1300">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8.png"/><Relationship Id="rId10" Type="http://schemas.openxmlformats.org/officeDocument/2006/relationships/image" Target="../media/image39.png"/><Relationship Id="rId9" Type="http://schemas.openxmlformats.org/officeDocument/2006/relationships/image" Target="../media/image40.png"/><Relationship Id="rId5" Type="http://schemas.openxmlformats.org/officeDocument/2006/relationships/hyperlink" Target="http://renovation.gov.ua" TargetMode="External"/><Relationship Id="rId6" Type="http://schemas.openxmlformats.org/officeDocument/2006/relationships/hyperlink" Target="http://erecovery.diia.gov.ua" TargetMode="External"/><Relationship Id="rId7" Type="http://schemas.openxmlformats.org/officeDocument/2006/relationships/hyperlink" Target="http://t.me/RPZM_bot" TargetMode="External"/><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82F"/>
        </a:solidFill>
      </p:bgPr>
    </p:bg>
    <p:spTree>
      <p:nvGrpSpPr>
        <p:cNvPr id="29" name="Shape 29"/>
        <p:cNvGrpSpPr/>
        <p:nvPr/>
      </p:nvGrpSpPr>
      <p:grpSpPr>
        <a:xfrm>
          <a:off x="0" y="0"/>
          <a:ext cx="0" cy="0"/>
          <a:chOff x="0" y="0"/>
          <a:chExt cx="0" cy="0"/>
        </a:xfrm>
      </p:grpSpPr>
      <p:pic>
        <p:nvPicPr>
          <p:cNvPr descr="preencoded.png" id="30" name="Google Shape;30;p1"/>
          <p:cNvPicPr preferRelativeResize="0"/>
          <p:nvPr/>
        </p:nvPicPr>
        <p:blipFill rotWithShape="1">
          <a:blip r:embed="rId3">
            <a:alphaModFix/>
          </a:blip>
          <a:srcRect b="0" l="0" r="0" t="0"/>
          <a:stretch/>
        </p:blipFill>
        <p:spPr>
          <a:xfrm>
            <a:off x="304800" y="304800"/>
            <a:ext cx="17678401" cy="9677400"/>
          </a:xfrm>
          <a:prstGeom prst="rect">
            <a:avLst/>
          </a:prstGeom>
          <a:noFill/>
          <a:ln>
            <a:noFill/>
          </a:ln>
        </p:spPr>
      </p:pic>
      <p:pic>
        <p:nvPicPr>
          <p:cNvPr descr="preencoded.png" id="31" name="Google Shape;31;p1"/>
          <p:cNvPicPr preferRelativeResize="0"/>
          <p:nvPr/>
        </p:nvPicPr>
        <p:blipFill rotWithShape="1">
          <a:blip r:embed="rId4">
            <a:alphaModFix/>
          </a:blip>
          <a:srcRect b="0" l="0" r="0" t="0"/>
          <a:stretch/>
        </p:blipFill>
        <p:spPr>
          <a:xfrm>
            <a:off x="9486576" y="0"/>
            <a:ext cx="8801424" cy="9563426"/>
          </a:xfrm>
          <a:prstGeom prst="rect">
            <a:avLst/>
          </a:prstGeom>
          <a:noFill/>
          <a:ln>
            <a:noFill/>
          </a:ln>
        </p:spPr>
      </p:pic>
      <p:pic>
        <p:nvPicPr>
          <p:cNvPr descr="preencoded.png" id="32" name="Google Shape;32;p1"/>
          <p:cNvPicPr preferRelativeResize="0"/>
          <p:nvPr/>
        </p:nvPicPr>
        <p:blipFill rotWithShape="1">
          <a:blip r:embed="rId5">
            <a:alphaModFix/>
          </a:blip>
          <a:srcRect b="0" l="0" r="0" t="0"/>
          <a:stretch/>
        </p:blipFill>
        <p:spPr>
          <a:xfrm>
            <a:off x="1066800" y="8877300"/>
            <a:ext cx="2419350" cy="752475"/>
          </a:xfrm>
          <a:prstGeom prst="rect">
            <a:avLst/>
          </a:prstGeom>
          <a:noFill/>
          <a:ln>
            <a:noFill/>
          </a:ln>
        </p:spPr>
      </p:pic>
      <p:pic>
        <p:nvPicPr>
          <p:cNvPr descr="preencoded.png" id="33" name="Google Shape;33;p1"/>
          <p:cNvPicPr preferRelativeResize="0"/>
          <p:nvPr/>
        </p:nvPicPr>
        <p:blipFill rotWithShape="1">
          <a:blip r:embed="rId6">
            <a:alphaModFix/>
          </a:blip>
          <a:srcRect b="0" l="0" r="0" t="0"/>
          <a:stretch/>
        </p:blipFill>
        <p:spPr>
          <a:xfrm>
            <a:off x="1066800" y="904875"/>
            <a:ext cx="2933700" cy="752475"/>
          </a:xfrm>
          <a:prstGeom prst="rect">
            <a:avLst/>
          </a:prstGeom>
          <a:noFill/>
          <a:ln>
            <a:noFill/>
          </a:ln>
        </p:spPr>
      </p:pic>
      <p:sp>
        <p:nvSpPr>
          <p:cNvPr id="34" name="Google Shape;34;p1"/>
          <p:cNvSpPr/>
          <p:nvPr/>
        </p:nvSpPr>
        <p:spPr>
          <a:xfrm>
            <a:off x="855425" y="3936175"/>
            <a:ext cx="9506100" cy="31434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8250"/>
              <a:buFont typeface="Arial"/>
              <a:buNone/>
            </a:pPr>
            <a:r>
              <a:rPr i="0" lang="en-US" sz="8250" u="none" cap="none" strike="noStrike">
                <a:solidFill>
                  <a:srgbClr val="F3F1E9"/>
                </a:solidFill>
                <a:latin typeface="Trebuchet MS"/>
                <a:ea typeface="Trebuchet MS"/>
                <a:cs typeface="Trebuchet MS"/>
                <a:sym typeface="Trebuchet MS"/>
              </a:rPr>
              <a:t>Допомога </a:t>
            </a:r>
            <a:br>
              <a:rPr i="0" lang="en-US" sz="1800" u="none" cap="none" strike="noStrike">
                <a:solidFill>
                  <a:schemeClr val="dk1"/>
                </a:solidFill>
                <a:latin typeface="Trebuchet MS"/>
                <a:ea typeface="Trebuchet MS"/>
                <a:cs typeface="Trebuchet MS"/>
                <a:sym typeface="Trebuchet MS"/>
              </a:rPr>
            </a:br>
            <a:r>
              <a:rPr i="0" lang="en-US" sz="8250" u="none" cap="none" strike="noStrike">
                <a:solidFill>
                  <a:srgbClr val="F3F1E9"/>
                </a:solidFill>
                <a:latin typeface="Trebuchet MS"/>
                <a:ea typeface="Trebuchet MS"/>
                <a:cs typeface="Trebuchet MS"/>
                <a:sym typeface="Trebuchet MS"/>
              </a:rPr>
              <a:t>від держави</a:t>
            </a:r>
            <a:br>
              <a:rPr i="0" lang="en-US" sz="1800" u="none" cap="none" strike="noStrike">
                <a:solidFill>
                  <a:schemeClr val="dk1"/>
                </a:solidFill>
                <a:latin typeface="Trebuchet MS"/>
                <a:ea typeface="Trebuchet MS"/>
                <a:cs typeface="Trebuchet MS"/>
                <a:sym typeface="Trebuchet MS"/>
              </a:rPr>
            </a:br>
            <a:r>
              <a:rPr i="0" lang="en-US" sz="8250" u="none" cap="none" strike="noStrike">
                <a:solidFill>
                  <a:srgbClr val="F3F1E9"/>
                </a:solidFill>
                <a:latin typeface="Trebuchet MS"/>
                <a:ea typeface="Trebuchet MS"/>
                <a:cs typeface="Trebuchet MS"/>
                <a:sym typeface="Trebuchet MS"/>
              </a:rPr>
              <a:t>за пошкоджене та знищене </a:t>
            </a:r>
            <a:r>
              <a:rPr lang="en-US" sz="8250">
                <a:solidFill>
                  <a:srgbClr val="F3F1E9"/>
                </a:solidFill>
                <a:latin typeface="Trebuchet MS"/>
                <a:ea typeface="Trebuchet MS"/>
                <a:cs typeface="Trebuchet MS"/>
                <a:sym typeface="Trebuchet MS"/>
              </a:rPr>
              <a:t>житло</a:t>
            </a:r>
            <a:endParaRPr i="0" sz="8250" u="none" cap="none" strike="noStrike">
              <a:solidFill>
                <a:schemeClr val="dk1"/>
              </a:solidFill>
              <a:latin typeface="Trebuchet MS"/>
              <a:ea typeface="Trebuchet MS"/>
              <a:cs typeface="Trebuchet MS"/>
              <a:sym typeface="Trebuchet MS"/>
            </a:endParaRPr>
          </a:p>
        </p:txBody>
      </p:sp>
      <p:sp>
        <p:nvSpPr>
          <p:cNvPr id="35" name="Google Shape;35;p1"/>
          <p:cNvSpPr/>
          <p:nvPr/>
        </p:nvSpPr>
        <p:spPr>
          <a:xfrm>
            <a:off x="1343025" y="9153475"/>
            <a:ext cx="1866900" cy="20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b="0" i="0" lang="en-US" sz="2250" u="none" cap="none" strike="noStrike">
                <a:solidFill>
                  <a:srgbClr val="020407"/>
                </a:solidFill>
                <a:latin typeface="Arial"/>
                <a:ea typeface="Arial"/>
                <a:cs typeface="Arial"/>
                <a:sym typeface="Arial"/>
              </a:rPr>
              <a:t>єВідновлення</a:t>
            </a:r>
            <a:endParaRPr b="0" i="0" sz="225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82F"/>
        </a:solidFill>
      </p:bgPr>
    </p:bg>
    <p:spTree>
      <p:nvGrpSpPr>
        <p:cNvPr id="234" name="Shape 234"/>
        <p:cNvGrpSpPr/>
        <p:nvPr/>
      </p:nvGrpSpPr>
      <p:grpSpPr>
        <a:xfrm>
          <a:off x="0" y="0"/>
          <a:ext cx="0" cy="0"/>
          <a:chOff x="0" y="0"/>
          <a:chExt cx="0" cy="0"/>
        </a:xfrm>
      </p:grpSpPr>
      <p:pic>
        <p:nvPicPr>
          <p:cNvPr descr="preencoded.png" id="235" name="Google Shape;235;p13"/>
          <p:cNvPicPr preferRelativeResize="0"/>
          <p:nvPr/>
        </p:nvPicPr>
        <p:blipFill rotWithShape="1">
          <a:blip r:embed="rId3">
            <a:alphaModFix/>
          </a:blip>
          <a:srcRect b="0" l="0" r="0" t="0"/>
          <a:stretch/>
        </p:blipFill>
        <p:spPr>
          <a:xfrm>
            <a:off x="304800" y="304800"/>
            <a:ext cx="17678401" cy="9677400"/>
          </a:xfrm>
          <a:prstGeom prst="rect">
            <a:avLst/>
          </a:prstGeom>
          <a:noFill/>
          <a:ln>
            <a:noFill/>
          </a:ln>
        </p:spPr>
      </p:pic>
      <p:pic>
        <p:nvPicPr>
          <p:cNvPr descr="preencoded.png" id="236" name="Google Shape;236;p13"/>
          <p:cNvPicPr preferRelativeResize="0"/>
          <p:nvPr/>
        </p:nvPicPr>
        <p:blipFill rotWithShape="1">
          <a:blip r:embed="rId4">
            <a:alphaModFix/>
          </a:blip>
          <a:srcRect b="0" l="0" r="0" t="0"/>
          <a:stretch/>
        </p:blipFill>
        <p:spPr>
          <a:xfrm>
            <a:off x="8594540" y="0"/>
            <a:ext cx="9693460" cy="10287000"/>
          </a:xfrm>
          <a:prstGeom prst="rect">
            <a:avLst/>
          </a:prstGeom>
          <a:noFill/>
          <a:ln>
            <a:noFill/>
          </a:ln>
        </p:spPr>
      </p:pic>
      <p:pic>
        <p:nvPicPr>
          <p:cNvPr descr="preencoded.png" id="237" name="Google Shape;237;p13"/>
          <p:cNvPicPr preferRelativeResize="0"/>
          <p:nvPr/>
        </p:nvPicPr>
        <p:blipFill rotWithShape="1">
          <a:blip r:embed="rId5">
            <a:alphaModFix/>
          </a:blip>
          <a:srcRect b="0" l="0" r="0" t="0"/>
          <a:stretch/>
        </p:blipFill>
        <p:spPr>
          <a:xfrm>
            <a:off x="10334625" y="0"/>
            <a:ext cx="7953375" cy="10287000"/>
          </a:xfrm>
          <a:prstGeom prst="rect">
            <a:avLst/>
          </a:prstGeom>
          <a:noFill/>
          <a:ln>
            <a:noFill/>
          </a:ln>
        </p:spPr>
      </p:pic>
      <p:pic>
        <p:nvPicPr>
          <p:cNvPr descr="preencoded.png" id="238" name="Google Shape;238;p13"/>
          <p:cNvPicPr preferRelativeResize="0"/>
          <p:nvPr/>
        </p:nvPicPr>
        <p:blipFill rotWithShape="1">
          <a:blip r:embed="rId6">
            <a:alphaModFix/>
          </a:blip>
          <a:srcRect b="0" l="0" r="0" t="0"/>
          <a:stretch/>
        </p:blipFill>
        <p:spPr>
          <a:xfrm>
            <a:off x="1095375" y="6010275"/>
            <a:ext cx="8610600" cy="18288"/>
          </a:xfrm>
          <a:prstGeom prst="rect">
            <a:avLst/>
          </a:prstGeom>
          <a:noFill/>
          <a:ln>
            <a:noFill/>
          </a:ln>
        </p:spPr>
      </p:pic>
      <p:pic>
        <p:nvPicPr>
          <p:cNvPr descr="preencoded.png" id="239" name="Google Shape;239;p13"/>
          <p:cNvPicPr preferRelativeResize="0"/>
          <p:nvPr/>
        </p:nvPicPr>
        <p:blipFill rotWithShape="1">
          <a:blip r:embed="rId6">
            <a:alphaModFix/>
          </a:blip>
          <a:srcRect b="0" l="0" r="0" t="0"/>
          <a:stretch/>
        </p:blipFill>
        <p:spPr>
          <a:xfrm>
            <a:off x="1095375" y="7267575"/>
            <a:ext cx="8610600" cy="18288"/>
          </a:xfrm>
          <a:prstGeom prst="rect">
            <a:avLst/>
          </a:prstGeom>
          <a:noFill/>
          <a:ln>
            <a:noFill/>
          </a:ln>
        </p:spPr>
      </p:pic>
      <p:sp>
        <p:nvSpPr>
          <p:cNvPr id="240" name="Google Shape;240;p13"/>
          <p:cNvSpPr/>
          <p:nvPr/>
        </p:nvSpPr>
        <p:spPr>
          <a:xfrm>
            <a:off x="1066800" y="1066800"/>
            <a:ext cx="10401300" cy="3143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8250"/>
              <a:buFont typeface="Arial"/>
              <a:buNone/>
            </a:pPr>
            <a:r>
              <a:rPr i="0" lang="en-US" sz="8250" u="none" cap="none" strike="noStrike">
                <a:solidFill>
                  <a:srgbClr val="F3F1E9"/>
                </a:solidFill>
                <a:latin typeface="Trebuchet MS"/>
                <a:ea typeface="Trebuchet MS"/>
                <a:cs typeface="Trebuchet MS"/>
                <a:sym typeface="Trebuchet MS"/>
              </a:rPr>
              <a:t>Послуга бронювання коштів по сертифікату</a:t>
            </a:r>
            <a:endParaRPr i="0" sz="8250" u="none" cap="none" strike="noStrike">
              <a:solidFill>
                <a:schemeClr val="dk1"/>
              </a:solidFill>
              <a:latin typeface="Trebuchet MS"/>
              <a:ea typeface="Trebuchet MS"/>
              <a:cs typeface="Trebuchet MS"/>
              <a:sym typeface="Trebuchet MS"/>
            </a:endParaRPr>
          </a:p>
        </p:txBody>
      </p:sp>
      <p:sp>
        <p:nvSpPr>
          <p:cNvPr id="241" name="Google Shape;241;p13"/>
          <p:cNvSpPr/>
          <p:nvPr/>
        </p:nvSpPr>
        <p:spPr>
          <a:xfrm>
            <a:off x="1066800" y="8743950"/>
            <a:ext cx="7029450" cy="476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Компенсації здійснюються в межах наявного обсягу коштів на небюджетному рахунку Мінінфраструктури до його закриття</a:t>
            </a:r>
            <a:endParaRPr i="0" sz="1875" u="none" cap="none" strike="noStrike">
              <a:solidFill>
                <a:schemeClr val="dk1"/>
              </a:solidFill>
              <a:latin typeface="Verdana"/>
              <a:ea typeface="Verdana"/>
              <a:cs typeface="Verdana"/>
              <a:sym typeface="Verdana"/>
            </a:endParaRPr>
          </a:p>
        </p:txBody>
      </p:sp>
      <p:sp>
        <p:nvSpPr>
          <p:cNvPr id="242" name="Google Shape;242;p13"/>
          <p:cNvSpPr/>
          <p:nvPr/>
        </p:nvSpPr>
        <p:spPr>
          <a:xfrm>
            <a:off x="1543050" y="4914900"/>
            <a:ext cx="81819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i="0" lang="en-US" sz="2250" u="none" cap="none" strike="noStrike">
                <a:solidFill>
                  <a:srgbClr val="F3F1E9"/>
                </a:solidFill>
                <a:latin typeface="Verdana"/>
                <a:ea typeface="Verdana"/>
                <a:cs typeface="Verdana"/>
                <a:sym typeface="Verdana"/>
              </a:rPr>
              <a:t>Для бронювання коштів за сертифікатом перед придбанням нерухомості необхідно подати заяву в застосунку чи на порталі  Дія або через ЦНАП</a:t>
            </a:r>
            <a:endParaRPr i="0" sz="2250" u="none" cap="none" strike="noStrike">
              <a:solidFill>
                <a:schemeClr val="dk1"/>
              </a:solidFill>
              <a:latin typeface="Verdana"/>
              <a:ea typeface="Verdana"/>
              <a:cs typeface="Verdana"/>
              <a:sym typeface="Verdana"/>
            </a:endParaRPr>
          </a:p>
        </p:txBody>
      </p:sp>
      <p:sp>
        <p:nvSpPr>
          <p:cNvPr id="243" name="Google Shape;243;p13"/>
          <p:cNvSpPr/>
          <p:nvPr/>
        </p:nvSpPr>
        <p:spPr>
          <a:xfrm>
            <a:off x="1095375" y="5048250"/>
            <a:ext cx="309600" cy="1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b="0" i="0" lang="en-US" sz="2250" u="none" cap="none" strike="noStrike">
                <a:solidFill>
                  <a:srgbClr val="F3F1E9"/>
                </a:solidFill>
                <a:latin typeface="Arial"/>
                <a:ea typeface="Arial"/>
                <a:cs typeface="Arial"/>
                <a:sym typeface="Arial"/>
              </a:rPr>
              <a:t>1.</a:t>
            </a:r>
            <a:endParaRPr b="0" i="0" sz="2250" u="none" cap="none" strike="noStrike">
              <a:solidFill>
                <a:schemeClr val="dk1"/>
              </a:solidFill>
              <a:latin typeface="Calibri"/>
              <a:ea typeface="Calibri"/>
              <a:cs typeface="Calibri"/>
              <a:sym typeface="Calibri"/>
            </a:endParaRPr>
          </a:p>
        </p:txBody>
      </p:sp>
      <p:sp>
        <p:nvSpPr>
          <p:cNvPr id="244" name="Google Shape;244;p13"/>
          <p:cNvSpPr/>
          <p:nvPr/>
        </p:nvSpPr>
        <p:spPr>
          <a:xfrm>
            <a:off x="1543050" y="6305550"/>
            <a:ext cx="8181975"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i="0" lang="en-US" sz="2250" u="none" cap="none" strike="noStrike">
                <a:solidFill>
                  <a:srgbClr val="F3F1E9"/>
                </a:solidFill>
                <a:latin typeface="Verdana"/>
                <a:ea typeface="Verdana"/>
                <a:cs typeface="Verdana"/>
                <a:sym typeface="Verdana"/>
              </a:rPr>
              <a:t>Після отримання сповіщення про успішне бронювання </a:t>
            </a:r>
            <a:br>
              <a:rPr i="0" lang="en-US" sz="1800" u="none" cap="none" strike="noStrike">
                <a:solidFill>
                  <a:schemeClr val="dk1"/>
                </a:solidFill>
                <a:latin typeface="Verdana"/>
                <a:ea typeface="Verdana"/>
                <a:cs typeface="Verdana"/>
                <a:sym typeface="Verdana"/>
              </a:rPr>
            </a:br>
            <a:r>
              <a:rPr i="0" lang="en-US" sz="2250" u="none" cap="none" strike="noStrike">
                <a:solidFill>
                  <a:srgbClr val="F3F1E9"/>
                </a:solidFill>
                <a:latin typeface="Verdana"/>
                <a:ea typeface="Verdana"/>
                <a:cs typeface="Verdana"/>
                <a:sym typeface="Verdana"/>
              </a:rPr>
              <a:t>можна укладати договір купівлі-продажу</a:t>
            </a:r>
            <a:endParaRPr i="0" sz="2250" u="none" cap="none" strike="noStrike">
              <a:solidFill>
                <a:schemeClr val="dk1"/>
              </a:solidFill>
              <a:latin typeface="Verdana"/>
              <a:ea typeface="Verdana"/>
              <a:cs typeface="Verdana"/>
              <a:sym typeface="Verdana"/>
            </a:endParaRPr>
          </a:p>
        </p:txBody>
      </p:sp>
      <p:sp>
        <p:nvSpPr>
          <p:cNvPr id="245" name="Google Shape;245;p13"/>
          <p:cNvSpPr/>
          <p:nvPr/>
        </p:nvSpPr>
        <p:spPr>
          <a:xfrm>
            <a:off x="1095375" y="6305550"/>
            <a:ext cx="24765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b="0" i="0" lang="en-US" sz="2250" u="none" cap="none" strike="noStrike">
                <a:solidFill>
                  <a:srgbClr val="F3F1E9"/>
                </a:solidFill>
                <a:latin typeface="Arial"/>
                <a:ea typeface="Arial"/>
                <a:cs typeface="Arial"/>
                <a:sym typeface="Arial"/>
              </a:rPr>
              <a:t>2.</a:t>
            </a:r>
            <a:endParaRPr b="0" i="0" sz="2250" u="none" cap="none" strike="noStrike">
              <a:solidFill>
                <a:schemeClr val="dk1"/>
              </a:solidFill>
              <a:latin typeface="Calibri"/>
              <a:ea typeface="Calibri"/>
              <a:cs typeface="Calibri"/>
              <a:sym typeface="Calibri"/>
            </a:endParaRPr>
          </a:p>
        </p:txBody>
      </p:sp>
      <p:sp>
        <p:nvSpPr>
          <p:cNvPr id="246" name="Google Shape;246;p13"/>
          <p:cNvSpPr/>
          <p:nvPr/>
        </p:nvSpPr>
        <p:spPr>
          <a:xfrm>
            <a:off x="1543050" y="7562850"/>
            <a:ext cx="8181975"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i="0" lang="en-US" sz="2250" u="none" cap="none" strike="noStrike">
                <a:solidFill>
                  <a:srgbClr val="F3F1E9"/>
                </a:solidFill>
                <a:latin typeface="Verdana"/>
                <a:ea typeface="Verdana"/>
                <a:cs typeface="Verdana"/>
                <a:sym typeface="Verdana"/>
              </a:rPr>
              <a:t>Термін дії бронювання коштів - 30 календарних днів</a:t>
            </a:r>
            <a:endParaRPr i="0" sz="2250" u="none" cap="none" strike="noStrike">
              <a:solidFill>
                <a:schemeClr val="dk1"/>
              </a:solidFill>
              <a:latin typeface="Verdana"/>
              <a:ea typeface="Verdana"/>
              <a:cs typeface="Verdana"/>
              <a:sym typeface="Verdana"/>
            </a:endParaRPr>
          </a:p>
        </p:txBody>
      </p:sp>
      <p:sp>
        <p:nvSpPr>
          <p:cNvPr id="247" name="Google Shape;247;p13"/>
          <p:cNvSpPr/>
          <p:nvPr/>
        </p:nvSpPr>
        <p:spPr>
          <a:xfrm>
            <a:off x="1095375" y="7562850"/>
            <a:ext cx="24765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b="0" i="0" lang="en-US" sz="2250" u="none" cap="none" strike="noStrike">
                <a:solidFill>
                  <a:srgbClr val="F3F1E9"/>
                </a:solidFill>
                <a:latin typeface="Arial"/>
                <a:ea typeface="Arial"/>
                <a:cs typeface="Arial"/>
                <a:sym typeface="Arial"/>
              </a:rPr>
              <a:t>3.</a:t>
            </a:r>
            <a:endParaRPr b="0" i="0" sz="225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1E9"/>
        </a:solidFill>
      </p:bgPr>
    </p:bg>
    <p:spTree>
      <p:nvGrpSpPr>
        <p:cNvPr id="252" name="Shape 252"/>
        <p:cNvGrpSpPr/>
        <p:nvPr/>
      </p:nvGrpSpPr>
      <p:grpSpPr>
        <a:xfrm>
          <a:off x="0" y="0"/>
          <a:ext cx="0" cy="0"/>
          <a:chOff x="0" y="0"/>
          <a:chExt cx="0" cy="0"/>
        </a:xfrm>
      </p:grpSpPr>
      <p:pic>
        <p:nvPicPr>
          <p:cNvPr descr="preencoded.png" id="253" name="Google Shape;253;p16"/>
          <p:cNvPicPr preferRelativeResize="0"/>
          <p:nvPr/>
        </p:nvPicPr>
        <p:blipFill rotWithShape="1">
          <a:blip r:embed="rId3">
            <a:alphaModFix/>
          </a:blip>
          <a:srcRect b="0" l="0" r="0" t="0"/>
          <a:stretch/>
        </p:blipFill>
        <p:spPr>
          <a:xfrm>
            <a:off x="12163425" y="0"/>
            <a:ext cx="6124575" cy="10287000"/>
          </a:xfrm>
          <a:prstGeom prst="rect">
            <a:avLst/>
          </a:prstGeom>
          <a:noFill/>
          <a:ln>
            <a:noFill/>
          </a:ln>
        </p:spPr>
      </p:pic>
      <p:pic>
        <p:nvPicPr>
          <p:cNvPr descr="preencoded.png" id="254" name="Google Shape;254;p16"/>
          <p:cNvPicPr preferRelativeResize="0"/>
          <p:nvPr/>
        </p:nvPicPr>
        <p:blipFill rotWithShape="1">
          <a:blip r:embed="rId4">
            <a:alphaModFix/>
          </a:blip>
          <a:srcRect b="0" l="0" r="0" t="0"/>
          <a:stretch/>
        </p:blipFill>
        <p:spPr>
          <a:xfrm>
            <a:off x="685800" y="3371850"/>
            <a:ext cx="5438775" cy="6229350"/>
          </a:xfrm>
          <a:prstGeom prst="rect">
            <a:avLst/>
          </a:prstGeom>
          <a:noFill/>
          <a:ln>
            <a:noFill/>
          </a:ln>
        </p:spPr>
      </p:pic>
      <p:pic>
        <p:nvPicPr>
          <p:cNvPr descr="preencoded.png" id="255" name="Google Shape;255;p16"/>
          <p:cNvPicPr preferRelativeResize="0"/>
          <p:nvPr/>
        </p:nvPicPr>
        <p:blipFill rotWithShape="1">
          <a:blip r:embed="rId4">
            <a:alphaModFix/>
          </a:blip>
          <a:srcRect b="0" l="0" r="0" t="0"/>
          <a:stretch/>
        </p:blipFill>
        <p:spPr>
          <a:xfrm>
            <a:off x="6419850" y="3371850"/>
            <a:ext cx="5438775" cy="6229350"/>
          </a:xfrm>
          <a:prstGeom prst="rect">
            <a:avLst/>
          </a:prstGeom>
          <a:noFill/>
          <a:ln>
            <a:noFill/>
          </a:ln>
        </p:spPr>
      </p:pic>
      <p:pic>
        <p:nvPicPr>
          <p:cNvPr descr="preencoded.png" id="256" name="Google Shape;256;p16"/>
          <p:cNvPicPr preferRelativeResize="0"/>
          <p:nvPr/>
        </p:nvPicPr>
        <p:blipFill rotWithShape="1">
          <a:blip r:embed="rId5">
            <a:alphaModFix/>
          </a:blip>
          <a:srcRect b="0" l="0" r="0" t="0"/>
          <a:stretch/>
        </p:blipFill>
        <p:spPr>
          <a:xfrm>
            <a:off x="990600" y="3676650"/>
            <a:ext cx="571500" cy="628650"/>
          </a:xfrm>
          <a:prstGeom prst="rect">
            <a:avLst/>
          </a:prstGeom>
          <a:noFill/>
          <a:ln>
            <a:noFill/>
          </a:ln>
        </p:spPr>
      </p:pic>
      <p:pic>
        <p:nvPicPr>
          <p:cNvPr descr="preencoded.png" id="257" name="Google Shape;257;p16"/>
          <p:cNvPicPr preferRelativeResize="0"/>
          <p:nvPr/>
        </p:nvPicPr>
        <p:blipFill rotWithShape="1">
          <a:blip r:embed="rId6">
            <a:alphaModFix/>
          </a:blip>
          <a:srcRect b="0" l="0" r="0" t="0"/>
          <a:stretch/>
        </p:blipFill>
        <p:spPr>
          <a:xfrm>
            <a:off x="6724650" y="3676650"/>
            <a:ext cx="571500" cy="628650"/>
          </a:xfrm>
          <a:prstGeom prst="rect">
            <a:avLst/>
          </a:prstGeom>
          <a:noFill/>
          <a:ln>
            <a:noFill/>
          </a:ln>
        </p:spPr>
      </p:pic>
      <p:sp>
        <p:nvSpPr>
          <p:cNvPr id="258" name="Google Shape;258;p16"/>
          <p:cNvSpPr/>
          <p:nvPr/>
        </p:nvSpPr>
        <p:spPr>
          <a:xfrm>
            <a:off x="685800" y="685800"/>
            <a:ext cx="10991850" cy="2000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5250"/>
              <a:buFont typeface="Arial"/>
              <a:buNone/>
            </a:pPr>
            <a:r>
              <a:rPr i="0" lang="en-US" sz="5250" u="none" cap="none" strike="noStrike">
                <a:solidFill>
                  <a:srgbClr val="020407"/>
                </a:solidFill>
                <a:latin typeface="Trebuchet MS"/>
                <a:ea typeface="Trebuchet MS"/>
                <a:cs typeface="Trebuchet MS"/>
                <a:sym typeface="Trebuchet MS"/>
              </a:rPr>
              <a:t>Для реалізації сертифікату громадянин має припинити право власності на знищене житло </a:t>
            </a:r>
            <a:endParaRPr i="0" sz="5250" u="none" cap="none" strike="noStrike">
              <a:solidFill>
                <a:schemeClr val="dk1"/>
              </a:solidFill>
              <a:latin typeface="Trebuchet MS"/>
              <a:ea typeface="Trebuchet MS"/>
              <a:cs typeface="Trebuchet MS"/>
              <a:sym typeface="Trebuchet MS"/>
            </a:endParaRPr>
          </a:p>
        </p:txBody>
      </p:sp>
      <p:sp>
        <p:nvSpPr>
          <p:cNvPr id="259" name="Google Shape;259;p16"/>
          <p:cNvSpPr/>
          <p:nvPr/>
        </p:nvSpPr>
        <p:spPr>
          <a:xfrm>
            <a:off x="12477750" y="7749175"/>
            <a:ext cx="456240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i="0" lang="en-US" sz="2250" u="none" cap="none" strike="noStrike">
                <a:solidFill>
                  <a:srgbClr val="F3F1E9"/>
                </a:solidFill>
                <a:latin typeface="Verdana"/>
                <a:ea typeface="Verdana"/>
                <a:cs typeface="Verdana"/>
                <a:sym typeface="Verdana"/>
              </a:rPr>
              <a:t>Хто може це оформити?</a:t>
            </a:r>
            <a:endParaRPr i="0" sz="2250" u="none" cap="none" strike="noStrike">
              <a:solidFill>
                <a:schemeClr val="dk1"/>
              </a:solidFill>
              <a:latin typeface="Verdana"/>
              <a:ea typeface="Verdana"/>
              <a:cs typeface="Verdana"/>
              <a:sym typeface="Verdana"/>
            </a:endParaRPr>
          </a:p>
        </p:txBody>
      </p:sp>
      <p:sp>
        <p:nvSpPr>
          <p:cNvPr id="260" name="Google Shape;260;p16"/>
          <p:cNvSpPr/>
          <p:nvPr/>
        </p:nvSpPr>
        <p:spPr>
          <a:xfrm>
            <a:off x="12553938" y="8360625"/>
            <a:ext cx="4752900" cy="4764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Державний реєстратор або нотаріус </a:t>
            </a:r>
            <a:br>
              <a:rPr i="0" lang="en-US" sz="1800" u="none" cap="none" strike="noStrike">
                <a:solidFill>
                  <a:schemeClr val="dk1"/>
                </a:solidFill>
                <a:latin typeface="Verdana"/>
                <a:ea typeface="Verdana"/>
                <a:cs typeface="Verdana"/>
                <a:sym typeface="Verdana"/>
              </a:rPr>
            </a:br>
            <a:r>
              <a:rPr i="0" lang="en-US" sz="1875" u="none" cap="none" strike="noStrike">
                <a:solidFill>
                  <a:srgbClr val="F3F1E9"/>
                </a:solidFill>
                <a:latin typeface="Verdana"/>
                <a:ea typeface="Verdana"/>
                <a:cs typeface="Verdana"/>
                <a:sym typeface="Verdana"/>
              </a:rPr>
              <a:t>з функціями державного реєстратора</a:t>
            </a:r>
            <a:endParaRPr i="0" sz="1875" u="none" cap="none" strike="noStrike">
              <a:solidFill>
                <a:schemeClr val="dk1"/>
              </a:solidFill>
              <a:latin typeface="Verdana"/>
              <a:ea typeface="Verdana"/>
              <a:cs typeface="Verdana"/>
              <a:sym typeface="Verdana"/>
            </a:endParaRPr>
          </a:p>
        </p:txBody>
      </p:sp>
      <p:sp>
        <p:nvSpPr>
          <p:cNvPr id="261" name="Google Shape;261;p16"/>
          <p:cNvSpPr/>
          <p:nvPr/>
        </p:nvSpPr>
        <p:spPr>
          <a:xfrm>
            <a:off x="990600" y="4514850"/>
            <a:ext cx="4076700" cy="240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Державна реєстрація припинення права власності отримувача компенсації має бути здійснена ДО виплати коштів, але НЕ РАНІШЕ затвердження рішення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про надання компенсації.</a:t>
            </a:r>
            <a:endParaRPr i="0" sz="2250" u="none" cap="none" strike="noStrike">
              <a:solidFill>
                <a:schemeClr val="dk1"/>
              </a:solidFill>
              <a:latin typeface="Verdana"/>
              <a:ea typeface="Verdana"/>
              <a:cs typeface="Verdana"/>
              <a:sym typeface="Verdana"/>
            </a:endParaRPr>
          </a:p>
        </p:txBody>
      </p:sp>
      <p:sp>
        <p:nvSpPr>
          <p:cNvPr id="262" name="Google Shape;262;p16"/>
          <p:cNvSpPr/>
          <p:nvPr/>
        </p:nvSpPr>
        <p:spPr>
          <a:xfrm>
            <a:off x="6724650" y="4514850"/>
            <a:ext cx="4352925" cy="274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Право власності на знищений об’єкт нерухомого майна припиняється у зв’язку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з його знищенням, а право власності на земельну ділянку, на якій був розміщений знищений об’єкт, залишається за отримувачем компенсації.</a:t>
            </a:r>
            <a:endParaRPr i="0" sz="2250" u="none" cap="none" strike="noStrike">
              <a:solidFill>
                <a:schemeClr val="dk1"/>
              </a:solidFill>
              <a:latin typeface="Verdana"/>
              <a:ea typeface="Verdana"/>
              <a:cs typeface="Verdana"/>
              <a:sym typeface="Verdana"/>
            </a:endParaRPr>
          </a:p>
        </p:txBody>
      </p:sp>
      <p:sp>
        <p:nvSpPr>
          <p:cNvPr id="263" name="Google Shape;263;p16"/>
          <p:cNvSpPr/>
          <p:nvPr/>
        </p:nvSpPr>
        <p:spPr>
          <a:xfrm>
            <a:off x="1219200" y="3838902"/>
            <a:ext cx="142875" cy="2000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b="0" i="0" lang="en-US" sz="2250" u="none" cap="none" strike="noStrike">
                <a:solidFill>
                  <a:srgbClr val="F3F1E9"/>
                </a:solidFill>
                <a:latin typeface="Arial"/>
                <a:ea typeface="Arial"/>
                <a:cs typeface="Arial"/>
                <a:sym typeface="Arial"/>
              </a:rPr>
              <a:t>1</a:t>
            </a:r>
            <a:endParaRPr b="0" i="0" sz="2250" u="none" cap="none" strike="noStrike">
              <a:solidFill>
                <a:schemeClr val="dk1"/>
              </a:solidFill>
              <a:latin typeface="Calibri"/>
              <a:ea typeface="Calibri"/>
              <a:cs typeface="Calibri"/>
              <a:sym typeface="Calibri"/>
            </a:endParaRPr>
          </a:p>
        </p:txBody>
      </p:sp>
      <p:sp>
        <p:nvSpPr>
          <p:cNvPr id="264" name="Google Shape;264;p16"/>
          <p:cNvSpPr/>
          <p:nvPr/>
        </p:nvSpPr>
        <p:spPr>
          <a:xfrm>
            <a:off x="6953250" y="3838902"/>
            <a:ext cx="180975" cy="2000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b="0" i="0" lang="en-US" sz="2250" u="none" cap="none" strike="noStrike">
                <a:solidFill>
                  <a:srgbClr val="F3F1E9"/>
                </a:solidFill>
                <a:latin typeface="Arial"/>
                <a:ea typeface="Arial"/>
                <a:cs typeface="Arial"/>
                <a:sym typeface="Arial"/>
              </a:rPr>
              <a:t>2</a:t>
            </a:r>
            <a:endParaRPr b="0" i="0" sz="2250" u="none" cap="none" strike="noStrike">
              <a:solidFill>
                <a:schemeClr val="dk1"/>
              </a:solidFill>
              <a:latin typeface="Calibri"/>
              <a:ea typeface="Calibri"/>
              <a:cs typeface="Calibri"/>
              <a:sym typeface="Calibri"/>
            </a:endParaRPr>
          </a:p>
        </p:txBody>
      </p:sp>
      <p:sp>
        <p:nvSpPr>
          <p:cNvPr id="265" name="Google Shape;265;p16"/>
          <p:cNvSpPr/>
          <p:nvPr/>
        </p:nvSpPr>
        <p:spPr>
          <a:xfrm>
            <a:off x="12511038" y="3142475"/>
            <a:ext cx="449580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2250"/>
              <a:buFont typeface="Arial"/>
              <a:buNone/>
            </a:pPr>
            <a:r>
              <a:rPr lang="en-US" sz="2250">
                <a:solidFill>
                  <a:srgbClr val="F3F1E9"/>
                </a:solidFill>
                <a:latin typeface="Verdana"/>
                <a:ea typeface="Verdana"/>
                <a:cs typeface="Verdana"/>
                <a:sym typeface="Verdana"/>
              </a:rPr>
              <a:t>Для припинення права власності е</a:t>
            </a:r>
            <a:r>
              <a:rPr i="0" lang="en-US" sz="2250" u="none" cap="none" strike="noStrike">
                <a:solidFill>
                  <a:srgbClr val="F3F1E9"/>
                </a:solidFill>
                <a:latin typeface="Verdana"/>
                <a:ea typeface="Verdana"/>
                <a:cs typeface="Verdana"/>
                <a:sym typeface="Verdana"/>
              </a:rPr>
              <a:t>кстериторіальність не застосовується</a:t>
            </a:r>
            <a:endParaRPr i="0" sz="2250" u="none" cap="none" strike="noStrike">
              <a:solidFill>
                <a:schemeClr val="dk1"/>
              </a:solidFill>
              <a:latin typeface="Verdana"/>
              <a:ea typeface="Verdana"/>
              <a:cs typeface="Verdana"/>
              <a:sym typeface="Verdana"/>
            </a:endParaRPr>
          </a:p>
        </p:txBody>
      </p:sp>
      <p:sp>
        <p:nvSpPr>
          <p:cNvPr id="266" name="Google Shape;266;p16"/>
          <p:cNvSpPr/>
          <p:nvPr/>
        </p:nvSpPr>
        <p:spPr>
          <a:xfrm>
            <a:off x="12477750" y="5127925"/>
            <a:ext cx="4905300" cy="21300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Крім знищеного майна, яке знаходиться</a:t>
            </a:r>
            <a:r>
              <a:rPr lang="en-US" sz="1875">
                <a:solidFill>
                  <a:srgbClr val="F3F1E9"/>
                </a:solidFill>
                <a:latin typeface="Verdana"/>
                <a:ea typeface="Verdana"/>
                <a:cs typeface="Verdana"/>
                <a:sym typeface="Verdana"/>
              </a:rPr>
              <a:t>:</a:t>
            </a:r>
            <a:br>
              <a:rPr i="0" lang="en-US" sz="1800" u="none" cap="none" strike="noStrike">
                <a:solidFill>
                  <a:schemeClr val="dk1"/>
                </a:solidFill>
                <a:latin typeface="Verdana"/>
                <a:ea typeface="Verdana"/>
                <a:cs typeface="Verdana"/>
                <a:sym typeface="Verdana"/>
              </a:rPr>
            </a:br>
            <a:r>
              <a:rPr i="0" lang="en-US" sz="1875" u="none" cap="none" strike="noStrike">
                <a:solidFill>
                  <a:srgbClr val="F3F1E9"/>
                </a:solidFill>
                <a:latin typeface="Verdana"/>
                <a:ea typeface="Verdana"/>
                <a:cs typeface="Verdana"/>
                <a:sym typeface="Verdana"/>
              </a:rPr>
              <a:t>в Донецькій, </a:t>
            </a:r>
            <a:endParaRPr i="0" sz="1875" u="none" cap="none" strike="noStrike">
              <a:solidFill>
                <a:srgbClr val="F3F1E9"/>
              </a:solidFill>
              <a:latin typeface="Verdana"/>
              <a:ea typeface="Verdana"/>
              <a:cs typeface="Verdana"/>
              <a:sym typeface="Verdana"/>
            </a:endParaRPr>
          </a:p>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Луганській, </a:t>
            </a:r>
            <a:endParaRPr i="0" sz="1875" u="none" cap="none" strike="noStrike">
              <a:solidFill>
                <a:srgbClr val="F3F1E9"/>
              </a:solidFill>
              <a:latin typeface="Verdana"/>
              <a:ea typeface="Verdana"/>
              <a:cs typeface="Verdana"/>
              <a:sym typeface="Verdana"/>
            </a:endParaRPr>
          </a:p>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Херсонській, </a:t>
            </a:r>
            <a:endParaRPr i="0" sz="1875" u="none" cap="none" strike="noStrike">
              <a:solidFill>
                <a:srgbClr val="F3F1E9"/>
              </a:solidFill>
              <a:latin typeface="Verdana"/>
              <a:ea typeface="Verdana"/>
              <a:cs typeface="Verdana"/>
              <a:sym typeface="Verdana"/>
            </a:endParaRPr>
          </a:p>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Запорізькій, </a:t>
            </a:r>
            <a:endParaRPr i="0" sz="1875" u="none" cap="none" strike="noStrike">
              <a:solidFill>
                <a:srgbClr val="F3F1E9"/>
              </a:solidFill>
              <a:latin typeface="Verdana"/>
              <a:ea typeface="Verdana"/>
              <a:cs typeface="Verdana"/>
              <a:sym typeface="Verdana"/>
            </a:endParaRPr>
          </a:p>
          <a:p>
            <a:pPr indent="0" lvl="0" marL="0" marR="0" rtl="0" algn="l">
              <a:lnSpc>
                <a:spcPct val="83333"/>
              </a:lnSpc>
              <a:spcBef>
                <a:spcPts val="0"/>
              </a:spcBef>
              <a:spcAft>
                <a:spcPts val="0"/>
              </a:spcAft>
              <a:buClr>
                <a:srgbClr val="F3F1E9"/>
              </a:buClr>
              <a:buSzPts val="1875"/>
              <a:buFont typeface="Arial"/>
              <a:buNone/>
            </a:pPr>
            <a:r>
              <a:rPr i="0" lang="en-US" sz="1875" u="none" cap="none" strike="noStrike">
                <a:solidFill>
                  <a:srgbClr val="F3F1E9"/>
                </a:solidFill>
                <a:latin typeface="Verdana"/>
                <a:ea typeface="Verdana"/>
                <a:cs typeface="Verdana"/>
                <a:sym typeface="Verdana"/>
              </a:rPr>
              <a:t>Миколаївській </a:t>
            </a:r>
            <a:br>
              <a:rPr i="0" lang="en-US" sz="1800" u="none" cap="none" strike="noStrike">
                <a:solidFill>
                  <a:schemeClr val="dk1"/>
                </a:solidFill>
                <a:latin typeface="Verdana"/>
                <a:ea typeface="Verdana"/>
                <a:cs typeface="Verdana"/>
                <a:sym typeface="Verdana"/>
              </a:rPr>
            </a:br>
            <a:r>
              <a:rPr i="0" lang="en-US" sz="1875" u="none" cap="none" strike="noStrike">
                <a:solidFill>
                  <a:srgbClr val="F3F1E9"/>
                </a:solidFill>
                <a:latin typeface="Verdana"/>
                <a:ea typeface="Verdana"/>
                <a:cs typeface="Verdana"/>
                <a:sym typeface="Verdana"/>
              </a:rPr>
              <a:t>та Харківській областях. </a:t>
            </a:r>
            <a:endParaRPr i="0" sz="1875" u="none" cap="none" strike="noStrike">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82F"/>
        </a:solidFill>
      </p:bgPr>
    </p:bg>
    <p:spTree>
      <p:nvGrpSpPr>
        <p:cNvPr id="271" name="Shape 271"/>
        <p:cNvGrpSpPr/>
        <p:nvPr/>
      </p:nvGrpSpPr>
      <p:grpSpPr>
        <a:xfrm>
          <a:off x="0" y="0"/>
          <a:ext cx="0" cy="0"/>
          <a:chOff x="0" y="0"/>
          <a:chExt cx="0" cy="0"/>
        </a:xfrm>
      </p:grpSpPr>
      <p:pic>
        <p:nvPicPr>
          <p:cNvPr descr="preencoded.png" id="272" name="Google Shape;272;p17"/>
          <p:cNvPicPr preferRelativeResize="0"/>
          <p:nvPr/>
        </p:nvPicPr>
        <p:blipFill rotWithShape="1">
          <a:blip r:embed="rId3">
            <a:alphaModFix/>
          </a:blip>
          <a:srcRect b="0" l="0" r="0" t="0"/>
          <a:stretch/>
        </p:blipFill>
        <p:spPr>
          <a:xfrm>
            <a:off x="838884" y="6800850"/>
            <a:ext cx="16611600" cy="3486150"/>
          </a:xfrm>
          <a:prstGeom prst="rect">
            <a:avLst/>
          </a:prstGeom>
          <a:noFill/>
          <a:ln>
            <a:noFill/>
          </a:ln>
        </p:spPr>
      </p:pic>
      <p:pic>
        <p:nvPicPr>
          <p:cNvPr descr="preencoded.png" id="273" name="Google Shape;273;p17"/>
          <p:cNvPicPr preferRelativeResize="0"/>
          <p:nvPr/>
        </p:nvPicPr>
        <p:blipFill rotWithShape="1">
          <a:blip r:embed="rId4">
            <a:alphaModFix/>
          </a:blip>
          <a:srcRect b="0" l="0" r="0" t="0"/>
          <a:stretch/>
        </p:blipFill>
        <p:spPr>
          <a:xfrm>
            <a:off x="685800" y="2419350"/>
            <a:ext cx="5438775" cy="7181850"/>
          </a:xfrm>
          <a:prstGeom prst="rect">
            <a:avLst/>
          </a:prstGeom>
          <a:noFill/>
          <a:ln>
            <a:noFill/>
          </a:ln>
        </p:spPr>
      </p:pic>
      <p:pic>
        <p:nvPicPr>
          <p:cNvPr descr="preencoded.png" id="274" name="Google Shape;274;p17"/>
          <p:cNvPicPr preferRelativeResize="0"/>
          <p:nvPr/>
        </p:nvPicPr>
        <p:blipFill rotWithShape="1">
          <a:blip r:embed="rId4">
            <a:alphaModFix/>
          </a:blip>
          <a:srcRect b="0" l="0" r="0" t="0"/>
          <a:stretch/>
        </p:blipFill>
        <p:spPr>
          <a:xfrm>
            <a:off x="12172950" y="2419350"/>
            <a:ext cx="5438775" cy="7181850"/>
          </a:xfrm>
          <a:prstGeom prst="rect">
            <a:avLst/>
          </a:prstGeom>
          <a:noFill/>
          <a:ln>
            <a:noFill/>
          </a:ln>
        </p:spPr>
      </p:pic>
      <p:pic>
        <p:nvPicPr>
          <p:cNvPr descr="preencoded.png" id="275" name="Google Shape;275;p17"/>
          <p:cNvPicPr preferRelativeResize="0"/>
          <p:nvPr/>
        </p:nvPicPr>
        <p:blipFill rotWithShape="1">
          <a:blip r:embed="rId4">
            <a:alphaModFix/>
          </a:blip>
          <a:srcRect b="0" l="0" r="0" t="0"/>
          <a:stretch/>
        </p:blipFill>
        <p:spPr>
          <a:xfrm>
            <a:off x="6429375" y="2419350"/>
            <a:ext cx="5438775" cy="7181850"/>
          </a:xfrm>
          <a:prstGeom prst="rect">
            <a:avLst/>
          </a:prstGeom>
          <a:noFill/>
          <a:ln>
            <a:noFill/>
          </a:ln>
        </p:spPr>
      </p:pic>
      <p:sp>
        <p:nvSpPr>
          <p:cNvPr id="276" name="Google Shape;276;p17"/>
          <p:cNvSpPr/>
          <p:nvPr/>
        </p:nvSpPr>
        <p:spPr>
          <a:xfrm>
            <a:off x="685800" y="685800"/>
            <a:ext cx="12344400" cy="10477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8250"/>
              <a:buFont typeface="Arial"/>
              <a:buNone/>
            </a:pPr>
            <a:r>
              <a:rPr i="0" lang="en-US" sz="8250" u="none" cap="none" strike="noStrike">
                <a:solidFill>
                  <a:srgbClr val="F3F1E9"/>
                </a:solidFill>
                <a:latin typeface="Trebuchet MS"/>
                <a:ea typeface="Trebuchet MS"/>
                <a:cs typeface="Trebuchet MS"/>
                <a:sym typeface="Trebuchet MS"/>
              </a:rPr>
              <a:t>Строки опрацювання</a:t>
            </a:r>
            <a:endParaRPr i="0" sz="8250" u="none" cap="none" strike="noStrike">
              <a:solidFill>
                <a:schemeClr val="dk1"/>
              </a:solidFill>
              <a:latin typeface="Trebuchet MS"/>
              <a:ea typeface="Trebuchet MS"/>
              <a:cs typeface="Trebuchet MS"/>
              <a:sym typeface="Trebuchet MS"/>
            </a:endParaRPr>
          </a:p>
        </p:txBody>
      </p:sp>
      <p:sp>
        <p:nvSpPr>
          <p:cNvPr id="277" name="Google Shape;277;p17"/>
          <p:cNvSpPr/>
          <p:nvPr/>
        </p:nvSpPr>
        <p:spPr>
          <a:xfrm>
            <a:off x="6734138" y="7576325"/>
            <a:ext cx="4657800" cy="137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3000"/>
              <a:buFont typeface="Arial"/>
              <a:buNone/>
            </a:pPr>
            <a:r>
              <a:rPr i="0" lang="en-US" sz="3000" u="none" cap="none" strike="noStrike">
                <a:solidFill>
                  <a:srgbClr val="F3F1E9"/>
                </a:solidFill>
                <a:latin typeface="Verdana"/>
                <a:ea typeface="Verdana"/>
                <a:cs typeface="Verdana"/>
                <a:sym typeface="Verdana"/>
              </a:rPr>
              <a:t>Від заяви на бронювання коштів до підтвердження наявності коштів</a:t>
            </a:r>
            <a:endParaRPr i="0" sz="3000" u="none" cap="none" strike="noStrike">
              <a:solidFill>
                <a:schemeClr val="dk1"/>
              </a:solidFill>
              <a:latin typeface="Verdana"/>
              <a:ea typeface="Verdana"/>
              <a:cs typeface="Verdana"/>
              <a:sym typeface="Verdana"/>
            </a:endParaRPr>
          </a:p>
        </p:txBody>
      </p:sp>
      <p:sp>
        <p:nvSpPr>
          <p:cNvPr id="278" name="Google Shape;278;p17"/>
          <p:cNvSpPr/>
          <p:nvPr/>
        </p:nvSpPr>
        <p:spPr>
          <a:xfrm>
            <a:off x="12477750" y="7010400"/>
            <a:ext cx="4657725" cy="228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3000"/>
              <a:buFont typeface="Arial"/>
              <a:buNone/>
            </a:pPr>
            <a:r>
              <a:rPr i="0" lang="en-US" sz="2700" u="none" cap="none" strike="noStrike">
                <a:solidFill>
                  <a:srgbClr val="F3F1E9"/>
                </a:solidFill>
                <a:latin typeface="Verdana"/>
                <a:ea typeface="Verdana"/>
                <a:cs typeface="Verdana"/>
                <a:sym typeface="Verdana"/>
              </a:rPr>
              <a:t>Від внесення нотаріусом в РПЗМ угоди </a:t>
            </a:r>
            <a:br>
              <a:rPr i="0" lang="en-US" sz="1500" u="none" cap="none" strike="noStrike">
                <a:solidFill>
                  <a:schemeClr val="dk1"/>
                </a:solidFill>
                <a:latin typeface="Verdana"/>
                <a:ea typeface="Verdana"/>
                <a:cs typeface="Verdana"/>
                <a:sym typeface="Verdana"/>
              </a:rPr>
            </a:br>
            <a:r>
              <a:rPr i="0" lang="en-US" sz="2700" u="none" cap="none" strike="noStrike">
                <a:solidFill>
                  <a:srgbClr val="F3F1E9"/>
                </a:solidFill>
                <a:latin typeface="Verdana"/>
                <a:ea typeface="Verdana"/>
                <a:cs typeface="Verdana"/>
                <a:sym typeface="Verdana"/>
              </a:rPr>
              <a:t>та реквізитів продавця </a:t>
            </a:r>
            <a:br>
              <a:rPr i="0" lang="en-US" sz="1500" u="none" cap="none" strike="noStrike">
                <a:solidFill>
                  <a:schemeClr val="dk1"/>
                </a:solidFill>
                <a:latin typeface="Verdana"/>
                <a:ea typeface="Verdana"/>
                <a:cs typeface="Verdana"/>
                <a:sym typeface="Verdana"/>
              </a:rPr>
            </a:br>
            <a:r>
              <a:rPr i="0" lang="en-US" sz="2700" u="none" cap="none" strike="noStrike">
                <a:solidFill>
                  <a:srgbClr val="F3F1E9"/>
                </a:solidFill>
                <a:latin typeface="Verdana"/>
                <a:ea typeface="Verdana"/>
                <a:cs typeface="Verdana"/>
                <a:sym typeface="Verdana"/>
              </a:rPr>
              <a:t>до перерахування коштів на рахунок</a:t>
            </a:r>
            <a:endParaRPr i="0" sz="2700" u="none" cap="none" strike="noStrike">
              <a:solidFill>
                <a:schemeClr val="dk1"/>
              </a:solidFill>
              <a:latin typeface="Verdana"/>
              <a:ea typeface="Verdana"/>
              <a:cs typeface="Verdana"/>
              <a:sym typeface="Verdana"/>
            </a:endParaRPr>
          </a:p>
        </p:txBody>
      </p:sp>
      <p:sp>
        <p:nvSpPr>
          <p:cNvPr id="279" name="Google Shape;279;p17"/>
          <p:cNvSpPr/>
          <p:nvPr/>
        </p:nvSpPr>
        <p:spPr>
          <a:xfrm>
            <a:off x="1047750" y="7467600"/>
            <a:ext cx="4600500" cy="137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3000"/>
              <a:buFont typeface="Arial"/>
              <a:buNone/>
            </a:pPr>
            <a:r>
              <a:rPr i="0" lang="en-US" sz="3000" u="none" cap="none" strike="noStrike">
                <a:solidFill>
                  <a:srgbClr val="F3F1E9"/>
                </a:solidFill>
                <a:latin typeface="Verdana"/>
                <a:ea typeface="Verdana"/>
                <a:cs typeface="Verdana"/>
                <a:sym typeface="Verdana"/>
              </a:rPr>
              <a:t>Від заяви про отримання сертифікату до рішення комісії</a:t>
            </a:r>
            <a:endParaRPr i="0" sz="3000" u="none" cap="none" strike="noStrike">
              <a:solidFill>
                <a:schemeClr val="dk1"/>
              </a:solidFill>
              <a:latin typeface="Verdana"/>
              <a:ea typeface="Verdana"/>
              <a:cs typeface="Verdana"/>
              <a:sym typeface="Verdana"/>
            </a:endParaRPr>
          </a:p>
        </p:txBody>
      </p:sp>
      <p:sp>
        <p:nvSpPr>
          <p:cNvPr id="280" name="Google Shape;280;p17"/>
          <p:cNvSpPr/>
          <p:nvPr/>
        </p:nvSpPr>
        <p:spPr>
          <a:xfrm>
            <a:off x="990600" y="2800350"/>
            <a:ext cx="2667000" cy="1571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17625"/>
              <a:buFont typeface="Arial"/>
              <a:buNone/>
            </a:pPr>
            <a:r>
              <a:rPr b="0" i="0" lang="en-US" sz="17625" u="none" cap="none" strike="noStrike">
                <a:solidFill>
                  <a:srgbClr val="F3F1E9"/>
                </a:solidFill>
                <a:latin typeface="Arial"/>
                <a:ea typeface="Arial"/>
                <a:cs typeface="Arial"/>
                <a:sym typeface="Arial"/>
              </a:rPr>
              <a:t>30</a:t>
            </a:r>
            <a:endParaRPr b="0" i="0" sz="17625" u="none" cap="none" strike="noStrike">
              <a:solidFill>
                <a:schemeClr val="dk1"/>
              </a:solidFill>
              <a:latin typeface="Calibri"/>
              <a:ea typeface="Calibri"/>
              <a:cs typeface="Calibri"/>
              <a:sym typeface="Calibri"/>
            </a:endParaRPr>
          </a:p>
        </p:txBody>
      </p:sp>
      <p:sp>
        <p:nvSpPr>
          <p:cNvPr id="281" name="Google Shape;281;p17"/>
          <p:cNvSpPr/>
          <p:nvPr/>
        </p:nvSpPr>
        <p:spPr>
          <a:xfrm>
            <a:off x="6734175" y="2800350"/>
            <a:ext cx="3415800" cy="157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17625"/>
              <a:buFont typeface="Arial"/>
              <a:buNone/>
            </a:pPr>
            <a:r>
              <a:rPr b="0" i="0" lang="en-US" sz="17625" u="none" cap="none" strike="noStrike">
                <a:solidFill>
                  <a:srgbClr val="F3F1E9"/>
                </a:solidFill>
                <a:latin typeface="Arial"/>
                <a:ea typeface="Arial"/>
                <a:cs typeface="Arial"/>
                <a:sym typeface="Arial"/>
              </a:rPr>
              <a:t>≤5</a:t>
            </a:r>
            <a:endParaRPr b="0" i="0" sz="17625" u="none" cap="none" strike="noStrike">
              <a:solidFill>
                <a:schemeClr val="dk1"/>
              </a:solidFill>
              <a:latin typeface="Calibri"/>
              <a:ea typeface="Calibri"/>
              <a:cs typeface="Calibri"/>
              <a:sym typeface="Calibri"/>
            </a:endParaRPr>
          </a:p>
        </p:txBody>
      </p:sp>
      <p:sp>
        <p:nvSpPr>
          <p:cNvPr id="282" name="Google Shape;282;p17"/>
          <p:cNvSpPr/>
          <p:nvPr/>
        </p:nvSpPr>
        <p:spPr>
          <a:xfrm>
            <a:off x="12477750" y="2800350"/>
            <a:ext cx="3415800" cy="157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17625"/>
              <a:buFont typeface="Arial"/>
              <a:buNone/>
            </a:pPr>
            <a:r>
              <a:rPr b="0" i="0" lang="en-US" sz="17625" u="none" cap="none" strike="noStrike">
                <a:solidFill>
                  <a:srgbClr val="F3F1E9"/>
                </a:solidFill>
                <a:latin typeface="Arial"/>
                <a:ea typeface="Arial"/>
                <a:cs typeface="Arial"/>
                <a:sym typeface="Arial"/>
              </a:rPr>
              <a:t>≤5</a:t>
            </a:r>
            <a:endParaRPr b="0" i="0" sz="17625" u="none" cap="none" strike="noStrike">
              <a:solidFill>
                <a:schemeClr val="dk1"/>
              </a:solidFill>
              <a:latin typeface="Calibri"/>
              <a:ea typeface="Calibri"/>
              <a:cs typeface="Calibri"/>
              <a:sym typeface="Calibri"/>
            </a:endParaRPr>
          </a:p>
        </p:txBody>
      </p:sp>
      <p:sp>
        <p:nvSpPr>
          <p:cNvPr id="283" name="Google Shape;283;p17"/>
          <p:cNvSpPr/>
          <p:nvPr/>
        </p:nvSpPr>
        <p:spPr>
          <a:xfrm>
            <a:off x="3857625" y="3952875"/>
            <a:ext cx="1514475" cy="476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b="0" i="0" lang="en-US" sz="1875" u="none" cap="none" strike="noStrike">
                <a:solidFill>
                  <a:srgbClr val="F3F1E9"/>
                </a:solidFill>
                <a:latin typeface="Arial"/>
                <a:ea typeface="Arial"/>
                <a:cs typeface="Arial"/>
                <a:sym typeface="Arial"/>
              </a:rPr>
              <a:t>календарних днів</a:t>
            </a:r>
            <a:endParaRPr b="0" i="0" sz="1875" u="none" cap="none" strike="noStrike">
              <a:solidFill>
                <a:schemeClr val="dk1"/>
              </a:solidFill>
              <a:latin typeface="Calibri"/>
              <a:ea typeface="Calibri"/>
              <a:cs typeface="Calibri"/>
              <a:sym typeface="Calibri"/>
            </a:endParaRPr>
          </a:p>
        </p:txBody>
      </p:sp>
      <p:sp>
        <p:nvSpPr>
          <p:cNvPr id="284" name="Google Shape;284;p17"/>
          <p:cNvSpPr/>
          <p:nvPr/>
        </p:nvSpPr>
        <p:spPr>
          <a:xfrm>
            <a:off x="9372600" y="3952875"/>
            <a:ext cx="1143000" cy="476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b="0" i="0" lang="en-US" sz="1875" u="none" cap="none" strike="noStrike">
                <a:solidFill>
                  <a:srgbClr val="F3F1E9"/>
                </a:solidFill>
                <a:latin typeface="Arial"/>
                <a:ea typeface="Arial"/>
                <a:cs typeface="Arial"/>
                <a:sym typeface="Arial"/>
              </a:rPr>
              <a:t>робочих днів</a:t>
            </a:r>
            <a:endParaRPr b="0" i="0" sz="1875" u="none" cap="none" strike="noStrike">
              <a:solidFill>
                <a:schemeClr val="dk1"/>
              </a:solidFill>
              <a:latin typeface="Calibri"/>
              <a:ea typeface="Calibri"/>
              <a:cs typeface="Calibri"/>
              <a:sym typeface="Calibri"/>
            </a:endParaRPr>
          </a:p>
        </p:txBody>
      </p:sp>
      <p:sp>
        <p:nvSpPr>
          <p:cNvPr id="285" name="Google Shape;285;p17"/>
          <p:cNvSpPr/>
          <p:nvPr/>
        </p:nvSpPr>
        <p:spPr>
          <a:xfrm>
            <a:off x="15116175" y="3952875"/>
            <a:ext cx="1143000" cy="47625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1875"/>
              <a:buFont typeface="Arial"/>
              <a:buNone/>
            </a:pPr>
            <a:r>
              <a:rPr b="0" i="0" lang="en-US" sz="1875" u="none" cap="none" strike="noStrike">
                <a:solidFill>
                  <a:srgbClr val="F3F1E9"/>
                </a:solidFill>
                <a:latin typeface="Arial"/>
                <a:ea typeface="Arial"/>
                <a:cs typeface="Arial"/>
                <a:sym typeface="Arial"/>
              </a:rPr>
              <a:t>робочих днів</a:t>
            </a:r>
            <a:endParaRPr b="0" i="0" sz="1875"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64110d9792_1_221"/>
          <p:cNvSpPr txBox="1"/>
          <p:nvPr>
            <p:ph type="title"/>
          </p:nvPr>
        </p:nvSpPr>
        <p:spPr>
          <a:xfrm>
            <a:off x="1072408" y="1030536"/>
            <a:ext cx="8031900" cy="1415400"/>
          </a:xfrm>
          <a:prstGeom prst="rect">
            <a:avLst/>
          </a:prstGeom>
          <a:noFill/>
          <a:ln>
            <a:noFill/>
          </a:ln>
        </p:spPr>
        <p:txBody>
          <a:bodyPr anchorCtr="0" anchor="t" bIns="0" lIns="0" spcFirstLastPara="1" rIns="0" wrap="square" tIns="334450">
            <a:spAutoFit/>
          </a:bodyPr>
          <a:lstStyle/>
          <a:p>
            <a:pPr indent="0" lvl="0" marL="457200" marR="0" rtl="0" algn="l">
              <a:lnSpc>
                <a:spcPct val="100000"/>
              </a:lnSpc>
              <a:spcBef>
                <a:spcPts val="0"/>
              </a:spcBef>
              <a:spcAft>
                <a:spcPts val="0"/>
              </a:spcAft>
              <a:buNone/>
            </a:pPr>
            <a:r>
              <a:rPr lang="en-US"/>
              <a:t>ОСНОВНІ САЙТИ І ПІДТРИМКА КОРИСТУВАЧІВ</a:t>
            </a:r>
            <a:endParaRPr/>
          </a:p>
        </p:txBody>
      </p:sp>
      <p:grpSp>
        <p:nvGrpSpPr>
          <p:cNvPr id="291" name="Google Shape;291;g364110d9792_1_221"/>
          <p:cNvGrpSpPr/>
          <p:nvPr/>
        </p:nvGrpSpPr>
        <p:grpSpPr>
          <a:xfrm>
            <a:off x="2417655" y="1444730"/>
            <a:ext cx="14740928" cy="6274686"/>
            <a:chOff x="2657746" y="1588314"/>
            <a:chExt cx="16205946" cy="6898292"/>
          </a:xfrm>
        </p:grpSpPr>
        <p:pic>
          <p:nvPicPr>
            <p:cNvPr id="292" name="Google Shape;292;g364110d9792_1_221"/>
            <p:cNvPicPr preferRelativeResize="0"/>
            <p:nvPr/>
          </p:nvPicPr>
          <p:blipFill rotWithShape="1">
            <a:blip r:embed="rId3">
              <a:alphaModFix/>
            </a:blip>
            <a:srcRect b="0" l="0" r="0" t="0"/>
            <a:stretch/>
          </p:blipFill>
          <p:spPr>
            <a:xfrm>
              <a:off x="15185443" y="1588314"/>
              <a:ext cx="3678249" cy="961732"/>
            </a:xfrm>
            <a:prstGeom prst="rect">
              <a:avLst/>
            </a:prstGeom>
            <a:noFill/>
            <a:ln>
              <a:noFill/>
            </a:ln>
          </p:spPr>
        </p:pic>
        <p:pic>
          <p:nvPicPr>
            <p:cNvPr id="293" name="Google Shape;293;g364110d9792_1_221"/>
            <p:cNvPicPr preferRelativeResize="0"/>
            <p:nvPr/>
          </p:nvPicPr>
          <p:blipFill rotWithShape="1">
            <a:blip r:embed="rId4">
              <a:alphaModFix/>
            </a:blip>
            <a:srcRect b="0" l="0" r="0" t="0"/>
            <a:stretch/>
          </p:blipFill>
          <p:spPr>
            <a:xfrm>
              <a:off x="2657746" y="4335042"/>
              <a:ext cx="929003" cy="929003"/>
            </a:xfrm>
            <a:prstGeom prst="rect">
              <a:avLst/>
            </a:prstGeom>
            <a:noFill/>
            <a:ln>
              <a:noFill/>
            </a:ln>
          </p:spPr>
        </p:pic>
        <p:pic>
          <p:nvPicPr>
            <p:cNvPr id="294" name="Google Shape;294;g364110d9792_1_221"/>
            <p:cNvPicPr preferRelativeResize="0"/>
            <p:nvPr/>
          </p:nvPicPr>
          <p:blipFill rotWithShape="1">
            <a:blip r:embed="rId4">
              <a:alphaModFix/>
            </a:blip>
            <a:srcRect b="0" l="0" r="0" t="0"/>
            <a:stretch/>
          </p:blipFill>
          <p:spPr>
            <a:xfrm>
              <a:off x="2723203" y="5981569"/>
              <a:ext cx="929003" cy="929003"/>
            </a:xfrm>
            <a:prstGeom prst="rect">
              <a:avLst/>
            </a:prstGeom>
            <a:noFill/>
            <a:ln>
              <a:noFill/>
            </a:ln>
          </p:spPr>
        </p:pic>
        <p:pic>
          <p:nvPicPr>
            <p:cNvPr id="295" name="Google Shape;295;g364110d9792_1_221"/>
            <p:cNvPicPr preferRelativeResize="0"/>
            <p:nvPr/>
          </p:nvPicPr>
          <p:blipFill rotWithShape="1">
            <a:blip r:embed="rId4">
              <a:alphaModFix/>
            </a:blip>
            <a:srcRect b="0" l="0" r="0" t="0"/>
            <a:stretch/>
          </p:blipFill>
          <p:spPr>
            <a:xfrm>
              <a:off x="2733274" y="7555085"/>
              <a:ext cx="931521" cy="931521"/>
            </a:xfrm>
            <a:prstGeom prst="rect">
              <a:avLst/>
            </a:prstGeom>
            <a:noFill/>
            <a:ln>
              <a:noFill/>
            </a:ln>
          </p:spPr>
        </p:pic>
      </p:grpSp>
      <p:sp>
        <p:nvSpPr>
          <p:cNvPr id="296" name="Google Shape;296;g364110d9792_1_221"/>
          <p:cNvSpPr txBox="1"/>
          <p:nvPr/>
        </p:nvSpPr>
        <p:spPr>
          <a:xfrm>
            <a:off x="3647172" y="4172325"/>
            <a:ext cx="4836000" cy="3466800"/>
          </a:xfrm>
          <a:prstGeom prst="rect">
            <a:avLst/>
          </a:prstGeom>
          <a:noFill/>
          <a:ln>
            <a:noFill/>
          </a:ln>
        </p:spPr>
        <p:txBody>
          <a:bodyPr anchorCtr="0" anchor="t" bIns="0" lIns="0" spcFirstLastPara="1" rIns="0" wrap="square" tIns="14450">
            <a:spAutoFit/>
          </a:bodyPr>
          <a:lstStyle/>
          <a:p>
            <a:pPr indent="0" lvl="0" marL="12700" rtl="0" algn="l">
              <a:lnSpc>
                <a:spcPct val="100000"/>
              </a:lnSpc>
              <a:spcBef>
                <a:spcPts val="0"/>
              </a:spcBef>
              <a:spcAft>
                <a:spcPts val="0"/>
              </a:spcAft>
              <a:buNone/>
            </a:pPr>
            <a:r>
              <a:rPr lang="en-US" sz="3300" u="sng">
                <a:solidFill>
                  <a:schemeClr val="hlink"/>
                </a:solidFill>
                <a:latin typeface="Verdana"/>
                <a:ea typeface="Verdana"/>
                <a:cs typeface="Verdana"/>
                <a:sym typeface="Verdana"/>
                <a:hlinkClick r:id="rId5"/>
              </a:rPr>
              <a:t>renovation.gov.ua</a:t>
            </a:r>
            <a:endParaRPr sz="3300">
              <a:latin typeface="Verdana"/>
              <a:ea typeface="Verdana"/>
              <a:cs typeface="Verdana"/>
              <a:sym typeface="Verdana"/>
            </a:endParaRPr>
          </a:p>
          <a:p>
            <a:pPr indent="0" lvl="0" marL="12700" rtl="0" algn="l">
              <a:lnSpc>
                <a:spcPct val="100000"/>
              </a:lnSpc>
              <a:spcBef>
                <a:spcPts val="0"/>
              </a:spcBef>
              <a:spcAft>
                <a:spcPts val="0"/>
              </a:spcAft>
              <a:buNone/>
            </a:pPr>
            <a:r>
              <a:t/>
            </a:r>
            <a:endParaRPr sz="3300">
              <a:latin typeface="Verdana"/>
              <a:ea typeface="Verdana"/>
              <a:cs typeface="Verdana"/>
              <a:sym typeface="Verdana"/>
            </a:endParaRPr>
          </a:p>
          <a:p>
            <a:pPr indent="0" lvl="0" marL="12700" marR="0" rtl="0" algn="l">
              <a:lnSpc>
                <a:spcPct val="359444"/>
              </a:lnSpc>
              <a:spcBef>
                <a:spcPts val="800"/>
              </a:spcBef>
              <a:spcAft>
                <a:spcPts val="0"/>
              </a:spcAft>
              <a:buNone/>
            </a:pPr>
            <a:r>
              <a:rPr lang="en-US" sz="3300" u="sng">
                <a:solidFill>
                  <a:schemeClr val="hlink"/>
                </a:solidFill>
                <a:latin typeface="Verdana"/>
                <a:ea typeface="Verdana"/>
                <a:cs typeface="Verdana"/>
                <a:sym typeface="Verdana"/>
                <a:hlinkClick r:id="rId6"/>
              </a:rPr>
              <a:t>erecovery.diia.gov.ua</a:t>
            </a:r>
            <a:r>
              <a:rPr lang="en-US" sz="3300">
                <a:latin typeface="Verdana"/>
                <a:ea typeface="Verdana"/>
                <a:cs typeface="Verdana"/>
                <a:sym typeface="Verdana"/>
              </a:rPr>
              <a:t>  </a:t>
            </a:r>
            <a:r>
              <a:rPr lang="en-US" sz="3300" u="sng">
                <a:solidFill>
                  <a:schemeClr val="hlink"/>
                </a:solidFill>
                <a:latin typeface="Verdana"/>
                <a:ea typeface="Verdana"/>
                <a:cs typeface="Verdana"/>
                <a:sym typeface="Verdana"/>
                <a:hlinkClick r:id="rId7"/>
              </a:rPr>
              <a:t>t.me/RPZM_bot</a:t>
            </a:r>
            <a:r>
              <a:rPr lang="en-US" sz="3300">
                <a:latin typeface="Verdana"/>
                <a:ea typeface="Verdana"/>
                <a:cs typeface="Verdana"/>
                <a:sym typeface="Verdana"/>
              </a:rPr>
              <a:t> </a:t>
            </a:r>
            <a:endParaRPr sz="3300">
              <a:latin typeface="Verdana"/>
              <a:ea typeface="Verdana"/>
              <a:cs typeface="Verdana"/>
              <a:sym typeface="Verdana"/>
            </a:endParaRPr>
          </a:p>
        </p:txBody>
      </p:sp>
      <p:sp>
        <p:nvSpPr>
          <p:cNvPr id="297" name="Google Shape;297;g364110d9792_1_221"/>
          <p:cNvSpPr txBox="1"/>
          <p:nvPr/>
        </p:nvSpPr>
        <p:spPr>
          <a:xfrm>
            <a:off x="10841725" y="4064500"/>
            <a:ext cx="6977700" cy="753300"/>
          </a:xfrm>
          <a:prstGeom prst="rect">
            <a:avLst/>
          </a:prstGeom>
          <a:noFill/>
          <a:ln>
            <a:noFill/>
          </a:ln>
        </p:spPr>
        <p:txBody>
          <a:bodyPr anchorCtr="0" anchor="t" bIns="0" lIns="0" spcFirstLastPara="1" rIns="0" wrap="square" tIns="14450">
            <a:spAutoFit/>
          </a:bodyPr>
          <a:lstStyle/>
          <a:p>
            <a:pPr indent="0" lvl="0" marL="12700" rtl="0" algn="l">
              <a:lnSpc>
                <a:spcPct val="100000"/>
              </a:lnSpc>
              <a:spcBef>
                <a:spcPts val="0"/>
              </a:spcBef>
              <a:spcAft>
                <a:spcPts val="0"/>
              </a:spcAft>
              <a:buNone/>
            </a:pPr>
            <a:r>
              <a:rPr b="1" lang="en-US" sz="2400">
                <a:latin typeface="Verdana"/>
                <a:ea typeface="Verdana"/>
                <a:cs typeface="Verdana"/>
                <a:sym typeface="Verdana"/>
              </a:rPr>
              <a:t>Урядова гаряча лінія 15-45(кнопка 2)</a:t>
            </a:r>
            <a:endParaRPr b="1" sz="2400">
              <a:latin typeface="Verdana"/>
              <a:ea typeface="Verdana"/>
              <a:cs typeface="Verdana"/>
              <a:sym typeface="Verdana"/>
            </a:endParaRPr>
          </a:p>
          <a:p>
            <a:pPr indent="0" lvl="0" marL="12700" marR="0" rtl="0" algn="l">
              <a:lnSpc>
                <a:spcPct val="290200"/>
              </a:lnSpc>
              <a:spcBef>
                <a:spcPts val="0"/>
              </a:spcBef>
              <a:spcAft>
                <a:spcPts val="0"/>
              </a:spcAft>
              <a:buNone/>
            </a:pPr>
            <a:r>
              <a:rPr b="1" lang="en-US" sz="2400">
                <a:latin typeface="Verdana"/>
                <a:ea typeface="Verdana"/>
                <a:cs typeface="Verdana"/>
                <a:sym typeface="Verdana"/>
              </a:rPr>
              <a:t> </a:t>
            </a:r>
            <a:endParaRPr b="1" sz="2400">
              <a:latin typeface="Verdana"/>
              <a:ea typeface="Verdana"/>
              <a:cs typeface="Verdana"/>
              <a:sym typeface="Verdana"/>
            </a:endParaRPr>
          </a:p>
        </p:txBody>
      </p:sp>
      <p:grpSp>
        <p:nvGrpSpPr>
          <p:cNvPr id="298" name="Google Shape;298;g364110d9792_1_221"/>
          <p:cNvGrpSpPr/>
          <p:nvPr/>
        </p:nvGrpSpPr>
        <p:grpSpPr>
          <a:xfrm>
            <a:off x="9581163" y="840930"/>
            <a:ext cx="8238272" cy="6850888"/>
            <a:chOff x="10558055" y="1131080"/>
            <a:chExt cx="9056032" cy="7531759"/>
          </a:xfrm>
        </p:grpSpPr>
        <p:pic>
          <p:nvPicPr>
            <p:cNvPr id="299" name="Google Shape;299;g364110d9792_1_221"/>
            <p:cNvPicPr preferRelativeResize="0"/>
            <p:nvPr/>
          </p:nvPicPr>
          <p:blipFill rotWithShape="1">
            <a:blip r:embed="rId8">
              <a:alphaModFix/>
            </a:blip>
            <a:srcRect b="0" l="0" r="0" t="0"/>
            <a:stretch/>
          </p:blipFill>
          <p:spPr>
            <a:xfrm>
              <a:off x="10658753" y="7640684"/>
              <a:ext cx="727593" cy="1022155"/>
            </a:xfrm>
            <a:prstGeom prst="rect">
              <a:avLst/>
            </a:prstGeom>
            <a:noFill/>
            <a:ln>
              <a:noFill/>
            </a:ln>
          </p:spPr>
        </p:pic>
        <p:pic>
          <p:nvPicPr>
            <p:cNvPr id="300" name="Google Shape;300;g364110d9792_1_221"/>
            <p:cNvPicPr preferRelativeResize="0"/>
            <p:nvPr/>
          </p:nvPicPr>
          <p:blipFill rotWithShape="1">
            <a:blip r:embed="rId9">
              <a:alphaModFix/>
            </a:blip>
            <a:srcRect b="0" l="0" r="0" t="0"/>
            <a:stretch/>
          </p:blipFill>
          <p:spPr>
            <a:xfrm>
              <a:off x="10558055" y="4647228"/>
              <a:ext cx="929003" cy="931520"/>
            </a:xfrm>
            <a:prstGeom prst="rect">
              <a:avLst/>
            </a:prstGeom>
            <a:noFill/>
            <a:ln>
              <a:noFill/>
            </a:ln>
          </p:spPr>
        </p:pic>
        <p:pic>
          <p:nvPicPr>
            <p:cNvPr id="301" name="Google Shape;301;g364110d9792_1_221"/>
            <p:cNvPicPr preferRelativeResize="0"/>
            <p:nvPr/>
          </p:nvPicPr>
          <p:blipFill rotWithShape="1">
            <a:blip r:embed="rId10">
              <a:alphaModFix/>
            </a:blip>
            <a:srcRect b="0" l="0" r="0" t="0"/>
            <a:stretch/>
          </p:blipFill>
          <p:spPr>
            <a:xfrm>
              <a:off x="10558055" y="6195568"/>
              <a:ext cx="929003" cy="929003"/>
            </a:xfrm>
            <a:prstGeom prst="rect">
              <a:avLst/>
            </a:prstGeom>
            <a:noFill/>
            <a:ln>
              <a:noFill/>
            </a:ln>
          </p:spPr>
        </p:pic>
        <p:sp>
          <p:nvSpPr>
            <p:cNvPr id="302" name="Google Shape;302;g364110d9792_1_221"/>
            <p:cNvSpPr/>
            <p:nvPr/>
          </p:nvSpPr>
          <p:spPr>
            <a:xfrm>
              <a:off x="14722682" y="1131080"/>
              <a:ext cx="4891405" cy="2392679"/>
            </a:xfrm>
            <a:custGeom>
              <a:rect b="b" l="l" r="r" t="t"/>
              <a:pathLst>
                <a:path extrusionOk="0" h="2392679" w="4891405">
                  <a:moveTo>
                    <a:pt x="4890948" y="0"/>
                  </a:moveTo>
                  <a:lnTo>
                    <a:pt x="0" y="0"/>
                  </a:lnTo>
                  <a:lnTo>
                    <a:pt x="0" y="2392148"/>
                  </a:lnTo>
                  <a:lnTo>
                    <a:pt x="4890948" y="2392148"/>
                  </a:lnTo>
                  <a:lnTo>
                    <a:pt x="4890948" y="0"/>
                  </a:lnTo>
                  <a:close/>
                </a:path>
              </a:pathLst>
            </a:custGeom>
            <a:solidFill>
              <a:srgbClr val="F7F7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303" name="Google Shape;303;g364110d9792_1_221"/>
          <p:cNvSpPr txBox="1"/>
          <p:nvPr/>
        </p:nvSpPr>
        <p:spPr>
          <a:xfrm>
            <a:off x="10841725" y="5529075"/>
            <a:ext cx="6977700" cy="384000"/>
          </a:xfrm>
          <a:prstGeom prst="rect">
            <a:avLst/>
          </a:prstGeom>
          <a:noFill/>
          <a:ln>
            <a:noFill/>
          </a:ln>
        </p:spPr>
        <p:txBody>
          <a:bodyPr anchorCtr="0" anchor="t" bIns="0" lIns="0" spcFirstLastPara="1" rIns="0" wrap="square" tIns="14450">
            <a:spAutoFit/>
          </a:bodyPr>
          <a:lstStyle/>
          <a:p>
            <a:pPr indent="0" lvl="0" marL="12700" marR="0" rtl="0" algn="l">
              <a:lnSpc>
                <a:spcPct val="290200"/>
              </a:lnSpc>
              <a:spcBef>
                <a:spcPts val="0"/>
              </a:spcBef>
              <a:spcAft>
                <a:spcPts val="0"/>
              </a:spcAft>
              <a:buNone/>
            </a:pPr>
            <a:r>
              <a:rPr b="1" lang="en-US" sz="2400">
                <a:latin typeface="Verdana"/>
                <a:ea typeface="Verdana"/>
                <a:cs typeface="Verdana"/>
                <a:sym typeface="Verdana"/>
              </a:rPr>
              <a:t>Технічна підтримка громадян</a:t>
            </a:r>
            <a:endParaRPr b="1" sz="2400">
              <a:latin typeface="Verdana"/>
              <a:ea typeface="Verdana"/>
              <a:cs typeface="Verdana"/>
              <a:sym typeface="Verdana"/>
            </a:endParaRPr>
          </a:p>
        </p:txBody>
      </p:sp>
      <p:sp>
        <p:nvSpPr>
          <p:cNvPr id="304" name="Google Shape;304;g364110d9792_1_221"/>
          <p:cNvSpPr txBox="1"/>
          <p:nvPr/>
        </p:nvSpPr>
        <p:spPr>
          <a:xfrm>
            <a:off x="10841725" y="7114150"/>
            <a:ext cx="6977700" cy="384000"/>
          </a:xfrm>
          <a:prstGeom prst="rect">
            <a:avLst/>
          </a:prstGeom>
          <a:noFill/>
          <a:ln>
            <a:noFill/>
          </a:ln>
        </p:spPr>
        <p:txBody>
          <a:bodyPr anchorCtr="0" anchor="t" bIns="0" lIns="0" spcFirstLastPara="1" rIns="0" wrap="square" tIns="14450">
            <a:spAutoFit/>
          </a:bodyPr>
          <a:lstStyle/>
          <a:p>
            <a:pPr indent="0" lvl="0" marL="12700" marR="0" rtl="0" algn="l">
              <a:lnSpc>
                <a:spcPct val="290200"/>
              </a:lnSpc>
              <a:spcBef>
                <a:spcPts val="0"/>
              </a:spcBef>
              <a:spcAft>
                <a:spcPts val="0"/>
              </a:spcAft>
              <a:buNone/>
            </a:pPr>
            <a:r>
              <a:rPr b="1" lang="en-US" sz="2400">
                <a:latin typeface="Verdana"/>
                <a:ea typeface="Verdana"/>
                <a:cs typeface="Verdana"/>
                <a:sym typeface="Verdana"/>
              </a:rPr>
              <a:t>Технічна </a:t>
            </a:r>
            <a:r>
              <a:rPr b="1" lang="en-US" sz="2400">
                <a:latin typeface="Verdana"/>
                <a:ea typeface="Verdana"/>
                <a:cs typeface="Verdana"/>
                <a:sym typeface="Verdana"/>
              </a:rPr>
              <a:t>підтримка</a:t>
            </a:r>
            <a:r>
              <a:rPr b="1" lang="en-US" sz="2400">
                <a:latin typeface="Verdana"/>
                <a:ea typeface="Verdana"/>
                <a:cs typeface="Verdana"/>
                <a:sym typeface="Verdana"/>
              </a:rPr>
              <a:t> РПЗМ</a:t>
            </a:r>
            <a:endParaRPr b="1" sz="24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 name="Shape 39"/>
        <p:cNvGrpSpPr/>
        <p:nvPr/>
      </p:nvGrpSpPr>
      <p:grpSpPr>
        <a:xfrm>
          <a:off x="0" y="0"/>
          <a:ext cx="0" cy="0"/>
          <a:chOff x="0" y="0"/>
          <a:chExt cx="0" cy="0"/>
        </a:xfrm>
      </p:grpSpPr>
      <p:pic>
        <p:nvPicPr>
          <p:cNvPr id="40" name="Google Shape;40;g364110d9792_1_3"/>
          <p:cNvPicPr preferRelativeResize="0"/>
          <p:nvPr/>
        </p:nvPicPr>
        <p:blipFill rotWithShape="1">
          <a:blip r:embed="rId3">
            <a:alphaModFix/>
          </a:blip>
          <a:srcRect b="0" l="0" r="0" t="0"/>
          <a:stretch/>
        </p:blipFill>
        <p:spPr>
          <a:xfrm>
            <a:off x="0" y="4"/>
            <a:ext cx="18279202" cy="10262684"/>
          </a:xfrm>
          <a:prstGeom prst="rect">
            <a:avLst/>
          </a:prstGeom>
          <a:noFill/>
          <a:ln>
            <a:noFill/>
          </a:ln>
        </p:spPr>
      </p:pic>
      <p:sp>
        <p:nvSpPr>
          <p:cNvPr id="41" name="Google Shape;41;g364110d9792_1_3"/>
          <p:cNvSpPr txBox="1"/>
          <p:nvPr>
            <p:ph type="title"/>
          </p:nvPr>
        </p:nvSpPr>
        <p:spPr>
          <a:xfrm>
            <a:off x="1072408" y="1073498"/>
            <a:ext cx="8031900" cy="582900"/>
          </a:xfrm>
          <a:prstGeom prst="rect">
            <a:avLst/>
          </a:prstGeom>
          <a:noFill/>
          <a:ln>
            <a:noFill/>
          </a:ln>
        </p:spPr>
        <p:txBody>
          <a:bodyPr anchorCtr="0" anchor="t" bIns="0" lIns="0" spcFirstLastPara="1" rIns="0" wrap="square" tIns="13275">
            <a:spAutoFit/>
          </a:bodyPr>
          <a:lstStyle/>
          <a:p>
            <a:pPr indent="0" lvl="0" marL="12700" rtl="0" algn="l">
              <a:lnSpc>
                <a:spcPct val="100000"/>
              </a:lnSpc>
              <a:spcBef>
                <a:spcPts val="0"/>
              </a:spcBef>
              <a:spcAft>
                <a:spcPts val="0"/>
              </a:spcAft>
              <a:buNone/>
            </a:pPr>
            <a:r>
              <a:rPr lang="en-US" sz="3700">
                <a:solidFill>
                  <a:srgbClr val="231F20"/>
                </a:solidFill>
              </a:rPr>
              <a:t>НОРМАТИВНЕ РЕГУЛЮВАННЯ </a:t>
            </a:r>
            <a:endParaRPr sz="3700"/>
          </a:p>
        </p:txBody>
      </p:sp>
      <p:sp>
        <p:nvSpPr>
          <p:cNvPr id="42" name="Google Shape;42;g364110d9792_1_3"/>
          <p:cNvSpPr txBox="1"/>
          <p:nvPr/>
        </p:nvSpPr>
        <p:spPr>
          <a:xfrm>
            <a:off x="4625968" y="2642858"/>
            <a:ext cx="12513900" cy="5914500"/>
          </a:xfrm>
          <a:prstGeom prst="rect">
            <a:avLst/>
          </a:prstGeom>
          <a:noFill/>
          <a:ln>
            <a:noFill/>
          </a:ln>
        </p:spPr>
        <p:txBody>
          <a:bodyPr anchorCtr="0" anchor="t" bIns="0" lIns="0" spcFirstLastPara="1" rIns="0" wrap="square" tIns="21350">
            <a:spAutoFit/>
          </a:bodyPr>
          <a:lstStyle/>
          <a:p>
            <a:pPr indent="0" lvl="0" marL="76200" marR="1739900" rtl="0" algn="l">
              <a:lnSpc>
                <a:spcPct val="100400"/>
              </a:lnSpc>
              <a:spcBef>
                <a:spcPts val="0"/>
              </a:spcBef>
              <a:spcAft>
                <a:spcPts val="0"/>
              </a:spcAft>
              <a:buNone/>
            </a:pPr>
            <a:r>
              <a:rPr b="1" lang="en-US" sz="2100">
                <a:solidFill>
                  <a:srgbClr val="231F20"/>
                </a:solidFill>
                <a:latin typeface="Quattrocento Sans"/>
                <a:ea typeface="Quattrocento Sans"/>
                <a:cs typeface="Quattrocento Sans"/>
                <a:sym typeface="Quattrocento Sans"/>
              </a:rPr>
              <a:t>Постанова Кабміну №380 від 26.03.2022 </a:t>
            </a:r>
            <a:r>
              <a:rPr lang="en-US" sz="2100">
                <a:solidFill>
                  <a:srgbClr val="231F20"/>
                </a:solidFill>
                <a:latin typeface="Quattrocento Sans"/>
                <a:ea typeface="Quattrocento Sans"/>
                <a:cs typeface="Quattrocento Sans"/>
                <a:sym typeface="Quattrocento Sans"/>
              </a:rPr>
              <a:t>Про збір, обробку та облік інформації про пошкоджене та знищене нерухоме майно внаслідок бойових дій, терористичних актів, диверсій, спричинених збройною агресією Російської Федерації проти України</a:t>
            </a:r>
            <a:endParaRPr sz="2100">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t/>
            </a:r>
            <a:endParaRPr sz="2100">
              <a:latin typeface="Quattrocento Sans"/>
              <a:ea typeface="Quattrocento Sans"/>
              <a:cs typeface="Quattrocento Sans"/>
              <a:sym typeface="Quattrocento Sans"/>
            </a:endParaRPr>
          </a:p>
          <a:p>
            <a:pPr indent="0" lvl="0" marL="0" rtl="0" algn="l">
              <a:lnSpc>
                <a:spcPct val="100000"/>
              </a:lnSpc>
              <a:spcBef>
                <a:spcPts val="1800"/>
              </a:spcBef>
              <a:spcAft>
                <a:spcPts val="0"/>
              </a:spcAft>
              <a:buNone/>
            </a:pPr>
            <a:r>
              <a:t/>
            </a:r>
            <a:endParaRPr sz="2100">
              <a:latin typeface="Quattrocento Sans"/>
              <a:ea typeface="Quattrocento Sans"/>
              <a:cs typeface="Quattrocento Sans"/>
              <a:sym typeface="Quattrocento Sans"/>
            </a:endParaRPr>
          </a:p>
          <a:p>
            <a:pPr indent="0" lvl="0" marL="76200" rtl="0" algn="l">
              <a:lnSpc>
                <a:spcPct val="100000"/>
              </a:lnSpc>
              <a:spcBef>
                <a:spcPts val="0"/>
              </a:spcBef>
              <a:spcAft>
                <a:spcPts val="0"/>
              </a:spcAft>
              <a:buNone/>
            </a:pPr>
            <a:r>
              <a:rPr b="1" lang="en-US" sz="2100">
                <a:solidFill>
                  <a:srgbClr val="231F20"/>
                </a:solidFill>
                <a:latin typeface="Quattrocento Sans"/>
                <a:ea typeface="Quattrocento Sans"/>
                <a:cs typeface="Quattrocento Sans"/>
                <a:sym typeface="Quattrocento Sans"/>
              </a:rPr>
              <a:t>Закон України №2923 </a:t>
            </a:r>
            <a:r>
              <a:rPr lang="en-US" sz="2100">
                <a:solidFill>
                  <a:srgbClr val="231F20"/>
                </a:solidFill>
                <a:latin typeface="Quattrocento Sans"/>
                <a:ea typeface="Quattrocento Sans"/>
                <a:cs typeface="Quattrocento Sans"/>
                <a:sym typeface="Quattrocento Sans"/>
              </a:rPr>
              <a:t>Про компенсацію за пошкодження</a:t>
            </a:r>
            <a:endParaRPr sz="2100">
              <a:latin typeface="Quattrocento Sans"/>
              <a:ea typeface="Quattrocento Sans"/>
              <a:cs typeface="Quattrocento Sans"/>
              <a:sym typeface="Quattrocento Sans"/>
            </a:endParaRPr>
          </a:p>
          <a:p>
            <a:pPr indent="0" lvl="0" marL="76200" marR="2286000" rtl="0" algn="l">
              <a:lnSpc>
                <a:spcPct val="100400"/>
              </a:lnSpc>
              <a:spcBef>
                <a:spcPts val="0"/>
              </a:spcBef>
              <a:spcAft>
                <a:spcPts val="0"/>
              </a:spcAft>
              <a:buNone/>
            </a:pPr>
            <a:r>
              <a:rPr lang="en-US" sz="2100">
                <a:solidFill>
                  <a:srgbClr val="231F20"/>
                </a:solidFill>
                <a:latin typeface="Quattrocento Sans"/>
                <a:ea typeface="Quattrocento Sans"/>
                <a:cs typeface="Quattrocento Sans"/>
                <a:sym typeface="Quattrocento Sans"/>
              </a:rPr>
              <a:t>та знищення окремих категорій об’єктів нерухомого майна внаслідок бойових дій, терористичних актів, диверсій, спричинених збройною</a:t>
            </a:r>
            <a:endParaRPr sz="2100">
              <a:latin typeface="Quattrocento Sans"/>
              <a:ea typeface="Quattrocento Sans"/>
              <a:cs typeface="Quattrocento Sans"/>
              <a:sym typeface="Quattrocento Sans"/>
            </a:endParaRPr>
          </a:p>
          <a:p>
            <a:pPr indent="0" lvl="0" marL="76200" marR="1054100" rtl="0" algn="l">
              <a:lnSpc>
                <a:spcPct val="100400"/>
              </a:lnSpc>
              <a:spcBef>
                <a:spcPts val="0"/>
              </a:spcBef>
              <a:spcAft>
                <a:spcPts val="0"/>
              </a:spcAft>
              <a:buNone/>
            </a:pPr>
            <a:r>
              <a:rPr lang="en-US" sz="2100">
                <a:solidFill>
                  <a:srgbClr val="231F20"/>
                </a:solidFill>
                <a:latin typeface="Quattrocento Sans"/>
                <a:ea typeface="Quattrocento Sans"/>
                <a:cs typeface="Quattrocento Sans"/>
                <a:sym typeface="Quattrocento Sans"/>
              </a:rPr>
              <a:t>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Російської Федерації проти України</a:t>
            </a:r>
            <a:endParaRPr sz="2100">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t/>
            </a:r>
            <a:endParaRPr sz="2100">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t/>
            </a:r>
            <a:endParaRPr sz="2100">
              <a:latin typeface="Quattrocento Sans"/>
              <a:ea typeface="Quattrocento Sans"/>
              <a:cs typeface="Quattrocento Sans"/>
              <a:sym typeface="Quattrocento Sans"/>
            </a:endParaRPr>
          </a:p>
          <a:p>
            <a:pPr indent="0" lvl="0" marL="0" rtl="0" algn="l">
              <a:lnSpc>
                <a:spcPct val="100000"/>
              </a:lnSpc>
              <a:spcBef>
                <a:spcPts val="1200"/>
              </a:spcBef>
              <a:spcAft>
                <a:spcPts val="0"/>
              </a:spcAft>
              <a:buNone/>
            </a:pPr>
            <a:r>
              <a:t/>
            </a:r>
            <a:endParaRPr sz="2100">
              <a:latin typeface="Quattrocento Sans"/>
              <a:ea typeface="Quattrocento Sans"/>
              <a:cs typeface="Quattrocento Sans"/>
              <a:sym typeface="Quattrocento Sans"/>
            </a:endParaRPr>
          </a:p>
          <a:p>
            <a:pPr indent="0" lvl="0" marL="0" rtl="0" algn="l">
              <a:lnSpc>
                <a:spcPct val="100400"/>
              </a:lnSpc>
              <a:spcBef>
                <a:spcPts val="0"/>
              </a:spcBef>
              <a:spcAft>
                <a:spcPts val="0"/>
              </a:spcAft>
              <a:buNone/>
            </a:pPr>
            <a:r>
              <a:rPr b="1" lang="en-US" sz="2100">
                <a:solidFill>
                  <a:srgbClr val="231F20"/>
                </a:solidFill>
                <a:latin typeface="Quattrocento Sans"/>
                <a:ea typeface="Quattrocento Sans"/>
                <a:cs typeface="Quattrocento Sans"/>
                <a:sym typeface="Quattrocento Sans"/>
              </a:rPr>
              <a:t>Постанова Кабміну №624 від 13.06.2023 </a:t>
            </a:r>
            <a:r>
              <a:rPr lang="en-US" sz="2100">
                <a:solidFill>
                  <a:srgbClr val="231F20"/>
                </a:solidFill>
                <a:latin typeface="Quattrocento Sans"/>
                <a:ea typeface="Quattrocento Sans"/>
                <a:cs typeface="Quattrocento Sans"/>
                <a:sym typeface="Quattrocento Sans"/>
              </a:rPr>
              <a:t>Деякі питання забезпечення функціонування Державного реєстру майна, пошкодженого та знищеного внаслідок бойових дій, терористичних актів, диверсій, спричинених збройною агресією Російської Федерації проти України</a:t>
            </a:r>
            <a:endParaRPr sz="2100">
              <a:latin typeface="Quattrocento Sans"/>
              <a:ea typeface="Quattrocento Sans"/>
              <a:cs typeface="Quattrocento Sans"/>
              <a:sym typeface="Quattrocento Sans"/>
            </a:endParaRPr>
          </a:p>
        </p:txBody>
      </p:sp>
      <p:grpSp>
        <p:nvGrpSpPr>
          <p:cNvPr id="43" name="Google Shape;43;g364110d9792_1_3"/>
          <p:cNvGrpSpPr/>
          <p:nvPr/>
        </p:nvGrpSpPr>
        <p:grpSpPr>
          <a:xfrm>
            <a:off x="1072405" y="879658"/>
            <a:ext cx="16470805" cy="8503368"/>
            <a:chOff x="1342783" y="883405"/>
            <a:chExt cx="18105755" cy="9348470"/>
          </a:xfrm>
        </p:grpSpPr>
        <p:pic>
          <p:nvPicPr>
            <p:cNvPr id="44" name="Google Shape;44;g364110d9792_1_3"/>
            <p:cNvPicPr preferRelativeResize="0"/>
            <p:nvPr/>
          </p:nvPicPr>
          <p:blipFill rotWithShape="1">
            <a:blip r:embed="rId4">
              <a:alphaModFix/>
            </a:blip>
            <a:srcRect b="0" l="0" r="0" t="0"/>
            <a:stretch/>
          </p:blipFill>
          <p:spPr>
            <a:xfrm>
              <a:off x="2557523" y="3102768"/>
              <a:ext cx="743851" cy="786572"/>
            </a:xfrm>
            <a:prstGeom prst="rect">
              <a:avLst/>
            </a:prstGeom>
            <a:noFill/>
            <a:ln>
              <a:noFill/>
            </a:ln>
          </p:spPr>
        </p:pic>
        <p:pic>
          <p:nvPicPr>
            <p:cNvPr id="45" name="Google Shape;45;g364110d9792_1_3"/>
            <p:cNvPicPr preferRelativeResize="0"/>
            <p:nvPr/>
          </p:nvPicPr>
          <p:blipFill rotWithShape="1">
            <a:blip r:embed="rId5">
              <a:alphaModFix/>
            </a:blip>
            <a:srcRect b="0" l="0" r="0" t="0"/>
            <a:stretch/>
          </p:blipFill>
          <p:spPr>
            <a:xfrm>
              <a:off x="2665582" y="5703736"/>
              <a:ext cx="580505" cy="758929"/>
            </a:xfrm>
            <a:prstGeom prst="rect">
              <a:avLst/>
            </a:prstGeom>
            <a:noFill/>
            <a:ln>
              <a:noFill/>
            </a:ln>
          </p:spPr>
        </p:pic>
        <p:pic>
          <p:nvPicPr>
            <p:cNvPr id="46" name="Google Shape;46;g364110d9792_1_3"/>
            <p:cNvPicPr preferRelativeResize="0"/>
            <p:nvPr/>
          </p:nvPicPr>
          <p:blipFill rotWithShape="1">
            <a:blip r:embed="rId4">
              <a:alphaModFix/>
            </a:blip>
            <a:srcRect b="0" l="0" r="0" t="0"/>
            <a:stretch/>
          </p:blipFill>
          <p:spPr>
            <a:xfrm>
              <a:off x="2647991" y="8352451"/>
              <a:ext cx="743851" cy="786572"/>
            </a:xfrm>
            <a:prstGeom prst="rect">
              <a:avLst/>
            </a:prstGeom>
            <a:noFill/>
            <a:ln>
              <a:noFill/>
            </a:ln>
          </p:spPr>
        </p:pic>
        <p:pic>
          <p:nvPicPr>
            <p:cNvPr id="47" name="Google Shape;47;g364110d9792_1_3"/>
            <p:cNvPicPr preferRelativeResize="0"/>
            <p:nvPr/>
          </p:nvPicPr>
          <p:blipFill rotWithShape="1">
            <a:blip r:embed="rId6">
              <a:alphaModFix/>
            </a:blip>
            <a:srcRect b="0" l="0" r="0" t="0"/>
            <a:stretch/>
          </p:blipFill>
          <p:spPr>
            <a:xfrm>
              <a:off x="15373888" y="1323555"/>
              <a:ext cx="3674023" cy="957457"/>
            </a:xfrm>
            <a:prstGeom prst="rect">
              <a:avLst/>
            </a:prstGeom>
            <a:noFill/>
            <a:ln>
              <a:noFill/>
            </a:ln>
          </p:spPr>
        </p:pic>
        <p:sp>
          <p:nvSpPr>
            <p:cNvPr id="48" name="Google Shape;48;g364110d9792_1_3"/>
            <p:cNvSpPr/>
            <p:nvPr/>
          </p:nvSpPr>
          <p:spPr>
            <a:xfrm>
              <a:off x="1342783" y="883405"/>
              <a:ext cx="18105755" cy="9348470"/>
            </a:xfrm>
            <a:custGeom>
              <a:rect b="b" l="l" r="r" t="t"/>
              <a:pathLst>
                <a:path extrusionOk="0" h="9348470" w="18105755">
                  <a:moveTo>
                    <a:pt x="18105336" y="0"/>
                  </a:moveTo>
                  <a:lnTo>
                    <a:pt x="11406226" y="0"/>
                  </a:lnTo>
                  <a:lnTo>
                    <a:pt x="11406226" y="1388630"/>
                  </a:lnTo>
                  <a:lnTo>
                    <a:pt x="0" y="1388630"/>
                  </a:lnTo>
                  <a:lnTo>
                    <a:pt x="0" y="9348445"/>
                  </a:lnTo>
                  <a:lnTo>
                    <a:pt x="17851463" y="9348445"/>
                  </a:lnTo>
                  <a:lnTo>
                    <a:pt x="17851463" y="7959814"/>
                  </a:lnTo>
                  <a:lnTo>
                    <a:pt x="18105336" y="7959814"/>
                  </a:lnTo>
                  <a:lnTo>
                    <a:pt x="18105336" y="0"/>
                  </a:lnTo>
                  <a:close/>
                </a:path>
              </a:pathLst>
            </a:custGeom>
            <a:solidFill>
              <a:srgbClr val="F7F7ED"/>
            </a:solidFill>
            <a:ln>
              <a:noFill/>
            </a:ln>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t/>
              </a:r>
              <a:endParaRPr sz="1300"/>
            </a:p>
          </p:txBody>
        </p:sp>
        <p:pic>
          <p:nvPicPr>
            <p:cNvPr id="49" name="Google Shape;49;g364110d9792_1_3"/>
            <p:cNvPicPr preferRelativeResize="0"/>
            <p:nvPr/>
          </p:nvPicPr>
          <p:blipFill rotWithShape="1">
            <a:blip r:embed="rId7">
              <a:alphaModFix/>
            </a:blip>
            <a:srcRect b="0" l="0" r="0" t="0"/>
            <a:stretch/>
          </p:blipFill>
          <p:spPr>
            <a:xfrm>
              <a:off x="1716406" y="3634424"/>
              <a:ext cx="1186942" cy="1184127"/>
            </a:xfrm>
            <a:prstGeom prst="rect">
              <a:avLst/>
            </a:prstGeom>
            <a:noFill/>
            <a:ln>
              <a:noFill/>
            </a:ln>
          </p:spPr>
        </p:pic>
        <p:pic>
          <p:nvPicPr>
            <p:cNvPr id="50" name="Google Shape;50;g364110d9792_1_3"/>
            <p:cNvPicPr preferRelativeResize="0"/>
            <p:nvPr/>
          </p:nvPicPr>
          <p:blipFill rotWithShape="1">
            <a:blip r:embed="rId8">
              <a:alphaModFix/>
            </a:blip>
            <a:srcRect b="0" l="0" r="0" t="0"/>
            <a:stretch/>
          </p:blipFill>
          <p:spPr>
            <a:xfrm>
              <a:off x="1716456" y="2092481"/>
              <a:ext cx="1186855" cy="1186801"/>
            </a:xfrm>
            <a:prstGeom prst="rect">
              <a:avLst/>
            </a:prstGeom>
            <a:noFill/>
            <a:ln>
              <a:noFill/>
            </a:ln>
          </p:spPr>
        </p:pic>
      </p:grpSp>
      <p:sp>
        <p:nvSpPr>
          <p:cNvPr id="51" name="Google Shape;51;g364110d9792_1_3"/>
          <p:cNvSpPr txBox="1"/>
          <p:nvPr/>
        </p:nvSpPr>
        <p:spPr>
          <a:xfrm>
            <a:off x="2934275" y="3250500"/>
            <a:ext cx="14332800" cy="6435000"/>
          </a:xfrm>
          <a:prstGeom prst="rect">
            <a:avLst/>
          </a:prstGeom>
          <a:noFill/>
          <a:ln>
            <a:noFill/>
          </a:ln>
        </p:spPr>
        <p:txBody>
          <a:bodyPr anchorCtr="0" anchor="t" bIns="0" lIns="0" spcFirstLastPara="1" rIns="0" wrap="square" tIns="6350">
            <a:spAutoFit/>
          </a:bodyPr>
          <a:lstStyle/>
          <a:p>
            <a:pPr indent="0" lvl="0" marL="12700" marR="1930400" rtl="0" algn="just">
              <a:lnSpc>
                <a:spcPct val="102299"/>
              </a:lnSpc>
              <a:spcBef>
                <a:spcPts val="0"/>
              </a:spcBef>
              <a:spcAft>
                <a:spcPts val="0"/>
              </a:spcAft>
              <a:buNone/>
            </a:pPr>
            <a:r>
              <a:rPr b="1" lang="en-US" sz="1500">
                <a:latin typeface="Verdana"/>
                <a:ea typeface="Verdana"/>
                <a:cs typeface="Verdana"/>
                <a:sym typeface="Verdana"/>
              </a:rPr>
              <a:t>Постанова Кабміну Nº380 від 26.03.2022 </a:t>
            </a:r>
            <a:r>
              <a:rPr lang="en-US" sz="1500">
                <a:latin typeface="Verdana"/>
                <a:ea typeface="Verdana"/>
                <a:cs typeface="Verdana"/>
                <a:sym typeface="Verdana"/>
              </a:rPr>
              <a:t>Про збір, обробку та облік інформації про пошкоджене та знищене нерухоме майно внаслідок бойових дій, терористичних актів, диверсій, спричинених збройною агресією Російської Федерації проти України</a:t>
            </a:r>
            <a:endParaRPr sz="1500">
              <a:latin typeface="Verdana"/>
              <a:ea typeface="Verdana"/>
              <a:cs typeface="Verdana"/>
              <a:sym typeface="Verdana"/>
            </a:endParaRPr>
          </a:p>
          <a:p>
            <a:pPr indent="0" lvl="0" marL="12700" marR="1930400" rtl="0" algn="l">
              <a:lnSpc>
                <a:spcPct val="102299"/>
              </a:lnSpc>
              <a:spcBef>
                <a:spcPts val="0"/>
              </a:spcBef>
              <a:spcAft>
                <a:spcPts val="0"/>
              </a:spcAft>
              <a:buNone/>
            </a:pPr>
            <a:r>
              <a:t/>
            </a:r>
            <a:endParaRPr sz="1500">
              <a:latin typeface="Verdana"/>
              <a:ea typeface="Verdana"/>
              <a:cs typeface="Verdana"/>
              <a:sym typeface="Verdana"/>
            </a:endParaRPr>
          </a:p>
          <a:p>
            <a:pPr indent="0" lvl="0" marL="12700" marR="1028700" rtl="0" algn="just">
              <a:lnSpc>
                <a:spcPct val="102299"/>
              </a:lnSpc>
              <a:spcBef>
                <a:spcPts val="0"/>
              </a:spcBef>
              <a:spcAft>
                <a:spcPts val="0"/>
              </a:spcAft>
              <a:buClr>
                <a:schemeClr val="dk1"/>
              </a:buClr>
              <a:buFont typeface="Arial"/>
              <a:buNone/>
            </a:pPr>
            <a:r>
              <a:rPr b="1" lang="en-US" sz="1500">
                <a:solidFill>
                  <a:schemeClr val="dk1"/>
                </a:solidFill>
                <a:latin typeface="Verdana"/>
                <a:ea typeface="Verdana"/>
                <a:cs typeface="Verdana"/>
                <a:sym typeface="Verdana"/>
              </a:rPr>
              <a:t>Постанова Кабміну №473 від 19.04.2022</a:t>
            </a:r>
            <a:r>
              <a:rPr lang="en-US" sz="1500">
                <a:solidFill>
                  <a:schemeClr val="dk1"/>
                </a:solidFill>
                <a:latin typeface="Verdana"/>
                <a:ea typeface="Verdana"/>
                <a:cs typeface="Verdana"/>
                <a:sym typeface="Verdana"/>
              </a:rPr>
              <a:t> Про затвердження Порядку виконання невідкладних робіт щодо ліквідації наслідків збройної агресії Російської Федерації, пов’язаних із пошкодженням будівель та споруд</a:t>
            </a:r>
            <a:endParaRPr sz="1500">
              <a:latin typeface="Verdana"/>
              <a:ea typeface="Verdana"/>
              <a:cs typeface="Verdana"/>
              <a:sym typeface="Verdana"/>
            </a:endParaRPr>
          </a:p>
          <a:p>
            <a:pPr indent="0" lvl="0" marL="0" rtl="0" algn="l">
              <a:lnSpc>
                <a:spcPct val="100000"/>
              </a:lnSpc>
              <a:spcBef>
                <a:spcPts val="500"/>
              </a:spcBef>
              <a:spcAft>
                <a:spcPts val="0"/>
              </a:spcAft>
              <a:buNone/>
            </a:pPr>
            <a:r>
              <a:t/>
            </a:r>
            <a:endParaRPr sz="1500">
              <a:latin typeface="Verdana"/>
              <a:ea typeface="Verdana"/>
              <a:cs typeface="Verdana"/>
              <a:sym typeface="Verdana"/>
            </a:endParaRPr>
          </a:p>
          <a:p>
            <a:pPr indent="0" lvl="0" marL="12700" marR="88900" rtl="0" algn="l">
              <a:lnSpc>
                <a:spcPct val="101699"/>
              </a:lnSpc>
              <a:spcBef>
                <a:spcPts val="0"/>
              </a:spcBef>
              <a:spcAft>
                <a:spcPts val="0"/>
              </a:spcAft>
              <a:buNone/>
            </a:pPr>
            <a:r>
              <a:rPr b="1" lang="en-US" sz="1500">
                <a:latin typeface="Verdana"/>
                <a:ea typeface="Verdana"/>
                <a:cs typeface="Verdana"/>
                <a:sym typeface="Verdana"/>
              </a:rPr>
              <a:t>Постанова Кабміну Nº381 від 21.04.2023 </a:t>
            </a:r>
            <a:r>
              <a:rPr lang="en-US" sz="1500">
                <a:latin typeface="Verdana"/>
                <a:ea typeface="Verdana"/>
                <a:cs typeface="Verdana"/>
                <a:sym typeface="Verdana"/>
              </a:rPr>
              <a:t>Про затвердження Порядку надання компенсації для відновлення окремих категорій об’єктів нерухомого майна, пошкоджених внаслідок бойових дій, терористичних актів, диверсій, спричинених збройною агресією Російської Федерації, з використанням електронної публічної послуги “єВідновлення”</a:t>
            </a:r>
            <a:endParaRPr sz="1500">
              <a:latin typeface="Verdana"/>
              <a:ea typeface="Verdana"/>
              <a:cs typeface="Verdana"/>
              <a:sym typeface="Verdana"/>
            </a:endParaRPr>
          </a:p>
          <a:p>
            <a:pPr indent="0" lvl="0" marL="0" rtl="0" algn="l">
              <a:lnSpc>
                <a:spcPct val="100000"/>
              </a:lnSpc>
              <a:spcBef>
                <a:spcPts val="500"/>
              </a:spcBef>
              <a:spcAft>
                <a:spcPts val="0"/>
              </a:spcAft>
              <a:buNone/>
            </a:pPr>
            <a:r>
              <a:t/>
            </a:r>
            <a:endParaRPr sz="1500">
              <a:latin typeface="Verdana"/>
              <a:ea typeface="Verdana"/>
              <a:cs typeface="Verdana"/>
              <a:sym typeface="Verdana"/>
            </a:endParaRPr>
          </a:p>
          <a:p>
            <a:pPr indent="0" lvl="0" marL="12700" marR="0" rtl="0" algn="l">
              <a:lnSpc>
                <a:spcPct val="101699"/>
              </a:lnSpc>
              <a:spcBef>
                <a:spcPts val="0"/>
              </a:spcBef>
              <a:spcAft>
                <a:spcPts val="0"/>
              </a:spcAft>
              <a:buNone/>
            </a:pPr>
            <a:r>
              <a:rPr b="1" lang="en-US" sz="1500">
                <a:latin typeface="Verdana"/>
                <a:ea typeface="Verdana"/>
                <a:cs typeface="Verdana"/>
                <a:sym typeface="Verdana"/>
              </a:rPr>
              <a:t>Постанова Кабміну Nº600 від 21.04.2023 </a:t>
            </a:r>
            <a:r>
              <a:rPr lang="en-US" sz="1500">
                <a:latin typeface="Verdana"/>
                <a:ea typeface="Verdana"/>
                <a:cs typeface="Verdana"/>
                <a:sym typeface="Verdana"/>
              </a:rPr>
              <a:t>Про затвердження Порядку надання компенсації для відновлення окремих категорій об’єктів нерухомого майна, пошкоджених внаслідок бойових дій, терористичних актів, диверсій, спричинених збройною агресією Російської Федерації, з використанням електронної публічної послуги “єВідновлення”</a:t>
            </a:r>
            <a:endParaRPr sz="1500">
              <a:latin typeface="Verdana"/>
              <a:ea typeface="Verdana"/>
              <a:cs typeface="Verdana"/>
              <a:sym typeface="Verdana"/>
            </a:endParaRPr>
          </a:p>
          <a:p>
            <a:pPr indent="0" lvl="0" marL="0" rtl="0" algn="l">
              <a:lnSpc>
                <a:spcPct val="100000"/>
              </a:lnSpc>
              <a:spcBef>
                <a:spcPts val="1600"/>
              </a:spcBef>
              <a:spcAft>
                <a:spcPts val="0"/>
              </a:spcAft>
              <a:buNone/>
            </a:pPr>
            <a:r>
              <a:t/>
            </a:r>
            <a:endParaRPr sz="1500">
              <a:latin typeface="Verdana"/>
              <a:ea typeface="Verdana"/>
              <a:cs typeface="Verdana"/>
              <a:sym typeface="Verdana"/>
            </a:endParaRPr>
          </a:p>
          <a:p>
            <a:pPr indent="0" lvl="0" marL="12700" marR="1028700" rtl="0" algn="l">
              <a:lnSpc>
                <a:spcPct val="102299"/>
              </a:lnSpc>
              <a:spcBef>
                <a:spcPts val="0"/>
              </a:spcBef>
              <a:spcAft>
                <a:spcPts val="0"/>
              </a:spcAft>
              <a:buNone/>
            </a:pPr>
            <a:r>
              <a:rPr b="1" lang="en-US" sz="1500">
                <a:latin typeface="Verdana"/>
                <a:ea typeface="Verdana"/>
                <a:cs typeface="Verdana"/>
                <a:sym typeface="Verdana"/>
              </a:rPr>
              <a:t>Постанова Кабміну Nº624 від 13.06.2023 </a:t>
            </a:r>
            <a:r>
              <a:rPr lang="en-US" sz="1500">
                <a:latin typeface="Verdana"/>
                <a:ea typeface="Verdana"/>
                <a:cs typeface="Verdana"/>
                <a:sym typeface="Verdana"/>
              </a:rPr>
              <a:t>Деякі питання забезпечення функціонування Державного реєстру майна, пошкодженого та знищеного внаслідок бойових дій, терористичних актів, диверсій, спричинених збройною агресією Російської Федерації проти України</a:t>
            </a:r>
            <a:endParaRPr sz="1500">
              <a:latin typeface="Verdana"/>
              <a:ea typeface="Verdana"/>
              <a:cs typeface="Verdana"/>
              <a:sym typeface="Verdana"/>
            </a:endParaRPr>
          </a:p>
          <a:p>
            <a:pPr indent="0" lvl="0" marL="12700" marR="1028700" rtl="0" algn="l">
              <a:lnSpc>
                <a:spcPct val="102299"/>
              </a:lnSpc>
              <a:spcBef>
                <a:spcPts val="0"/>
              </a:spcBef>
              <a:spcAft>
                <a:spcPts val="0"/>
              </a:spcAft>
              <a:buNone/>
            </a:pPr>
            <a:r>
              <a:t/>
            </a:r>
            <a:endParaRPr sz="1500">
              <a:latin typeface="Verdana"/>
              <a:ea typeface="Verdana"/>
              <a:cs typeface="Verdana"/>
              <a:sym typeface="Verdana"/>
            </a:endParaRPr>
          </a:p>
          <a:p>
            <a:pPr indent="0" lvl="0" marL="0" rtl="0" algn="just">
              <a:spcBef>
                <a:spcPts val="0"/>
              </a:spcBef>
              <a:spcAft>
                <a:spcPts val="0"/>
              </a:spcAft>
              <a:buNone/>
            </a:pPr>
            <a:r>
              <a:rPr b="1" lang="en-US" sz="1500">
                <a:solidFill>
                  <a:schemeClr val="dk1"/>
                </a:solidFill>
                <a:latin typeface="Verdana"/>
                <a:ea typeface="Verdana"/>
                <a:cs typeface="Verdana"/>
                <a:sym typeface="Verdana"/>
              </a:rPr>
              <a:t>Постанова Кабміну №815 від 07.07.2025</a:t>
            </a:r>
            <a:r>
              <a:rPr lang="en-US" sz="1500">
                <a:solidFill>
                  <a:schemeClr val="dk1"/>
                </a:solidFill>
                <a:latin typeface="Verdana"/>
                <a:ea typeface="Verdana"/>
                <a:cs typeface="Verdana"/>
                <a:sym typeface="Verdana"/>
              </a:rPr>
              <a:t> Деякі питання проведення дистанційного обстеження знищених окремих категорій об’єктів нерухомого майна, які розташовані на територіях активних бойових дій, територіях активних бойових дій, на яких функціонують державні електронні інформаційні ресурси</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rPr b="1" lang="en-US" sz="1500">
                <a:solidFill>
                  <a:schemeClr val="dk1"/>
                </a:solidFill>
                <a:latin typeface="Verdana"/>
                <a:ea typeface="Verdana"/>
                <a:cs typeface="Verdana"/>
                <a:sym typeface="Verdana"/>
              </a:rPr>
              <a:t>Наказ Мінрозвитку № 376 від 28.02.2025 </a:t>
            </a:r>
            <a:r>
              <a:rPr lang="en-US" sz="1500">
                <a:solidFill>
                  <a:schemeClr val="dk1"/>
                </a:solidFill>
                <a:latin typeface="Verdana"/>
                <a:ea typeface="Verdana"/>
                <a:cs typeface="Verdana"/>
                <a:sym typeface="Verdana"/>
              </a:rPr>
              <a:t>"Про затвердження Переліку територій, на яких ведуться (велися) бойові дії або тимчасово окупованих Російською Федерацією"</a:t>
            </a:r>
            <a:endParaRPr sz="1500">
              <a:solidFill>
                <a:schemeClr val="dk1"/>
              </a:solidFill>
              <a:latin typeface="Verdana"/>
              <a:ea typeface="Verdana"/>
              <a:cs typeface="Verdana"/>
              <a:sym typeface="Verdana"/>
            </a:endParaRPr>
          </a:p>
          <a:p>
            <a:pPr indent="0" lvl="0" marL="12700" marR="1028700" rtl="0" algn="l">
              <a:lnSpc>
                <a:spcPct val="102299"/>
              </a:lnSpc>
              <a:spcBef>
                <a:spcPts val="0"/>
              </a:spcBef>
              <a:spcAft>
                <a:spcPts val="0"/>
              </a:spcAft>
              <a:buNone/>
            </a:pPr>
            <a:r>
              <a:t/>
            </a:r>
            <a:endParaRPr sz="1600">
              <a:latin typeface="Verdana"/>
              <a:ea typeface="Verdana"/>
              <a:cs typeface="Verdana"/>
              <a:sym typeface="Verdana"/>
            </a:endParaRPr>
          </a:p>
        </p:txBody>
      </p:sp>
      <p:sp>
        <p:nvSpPr>
          <p:cNvPr id="52" name="Google Shape;52;g364110d9792_1_3"/>
          <p:cNvSpPr txBox="1"/>
          <p:nvPr/>
        </p:nvSpPr>
        <p:spPr>
          <a:xfrm>
            <a:off x="2823050" y="1862300"/>
            <a:ext cx="14332800" cy="1182300"/>
          </a:xfrm>
          <a:prstGeom prst="rect">
            <a:avLst/>
          </a:prstGeom>
          <a:noFill/>
          <a:ln>
            <a:noFill/>
          </a:ln>
        </p:spPr>
        <p:txBody>
          <a:bodyPr anchorCtr="0" anchor="t" bIns="91425" lIns="91425" spcFirstLastPara="1" rIns="91425" wrap="square" tIns="91425">
            <a:spAutoFit/>
          </a:bodyPr>
          <a:lstStyle/>
          <a:p>
            <a:pPr indent="0" lvl="0" marL="12700" marR="660400" rtl="0" algn="just">
              <a:lnSpc>
                <a:spcPct val="101699"/>
              </a:lnSpc>
              <a:spcBef>
                <a:spcPts val="0"/>
              </a:spcBef>
              <a:spcAft>
                <a:spcPts val="0"/>
              </a:spcAft>
              <a:buClr>
                <a:schemeClr val="dk1"/>
              </a:buClr>
              <a:buFont typeface="Arial"/>
              <a:buNone/>
            </a:pPr>
            <a:r>
              <a:rPr b="1" lang="en-US" sz="1600">
                <a:solidFill>
                  <a:schemeClr val="dk1"/>
                </a:solidFill>
                <a:latin typeface="Verdana"/>
                <a:ea typeface="Verdana"/>
                <a:cs typeface="Verdana"/>
                <a:sym typeface="Verdana"/>
              </a:rPr>
              <a:t>Закон України Nº2923 </a:t>
            </a:r>
            <a:r>
              <a:rPr lang="en-US" sz="1600">
                <a:solidFill>
                  <a:schemeClr val="dk1"/>
                </a:solidFill>
                <a:latin typeface="Verdana"/>
                <a:ea typeface="Verdana"/>
                <a:cs typeface="Verdana"/>
                <a:sym typeface="Verdana"/>
              </a:rPr>
              <a:t>Про компенсацію за пошкодження та знищення окремих категорій обʼєктів нерухомого майна внаслідок бойових дій, терористичних актів, диверсій, спричинених збройною 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Російської Федерації проти України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g364110d9792_1_63"/>
          <p:cNvSpPr/>
          <p:nvPr/>
        </p:nvSpPr>
        <p:spPr>
          <a:xfrm>
            <a:off x="-3362" y="-247537"/>
            <a:ext cx="18294731" cy="10290931"/>
          </a:xfrm>
          <a:custGeom>
            <a:rect b="b" l="l" r="r" t="t"/>
            <a:pathLst>
              <a:path extrusionOk="0" h="11308715" w="20104100">
                <a:moveTo>
                  <a:pt x="20104100" y="0"/>
                </a:moveTo>
                <a:lnTo>
                  <a:pt x="0" y="0"/>
                </a:lnTo>
                <a:lnTo>
                  <a:pt x="0" y="11308556"/>
                </a:lnTo>
                <a:lnTo>
                  <a:pt x="20104100" y="11308556"/>
                </a:lnTo>
                <a:lnTo>
                  <a:pt x="2010410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58" name="Google Shape;58;g364110d9792_1_63"/>
          <p:cNvSpPr txBox="1"/>
          <p:nvPr>
            <p:ph type="title"/>
          </p:nvPr>
        </p:nvSpPr>
        <p:spPr>
          <a:xfrm>
            <a:off x="1136125" y="396200"/>
            <a:ext cx="11966700" cy="814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lang="en-US" sz="5200"/>
              <a:t>Послуги єВідновлення на базі РПЗМ</a:t>
            </a:r>
            <a:endParaRPr sz="5200"/>
          </a:p>
        </p:txBody>
      </p:sp>
      <p:grpSp>
        <p:nvGrpSpPr>
          <p:cNvPr id="59" name="Google Shape;59;g364110d9792_1_63"/>
          <p:cNvGrpSpPr/>
          <p:nvPr/>
        </p:nvGrpSpPr>
        <p:grpSpPr>
          <a:xfrm>
            <a:off x="949750" y="2395853"/>
            <a:ext cx="4990915" cy="1577992"/>
            <a:chOff x="1235435" y="1932213"/>
            <a:chExt cx="5486331" cy="1734820"/>
          </a:xfrm>
        </p:grpSpPr>
        <p:sp>
          <p:nvSpPr>
            <p:cNvPr id="60" name="Google Shape;60;g364110d9792_1_63"/>
            <p:cNvSpPr/>
            <p:nvPr/>
          </p:nvSpPr>
          <p:spPr>
            <a:xfrm>
              <a:off x="1972601" y="2403167"/>
              <a:ext cx="4749165" cy="796925"/>
            </a:xfrm>
            <a:custGeom>
              <a:rect b="b" l="l" r="r" t="t"/>
              <a:pathLst>
                <a:path extrusionOk="0" h="796925" w="4749165">
                  <a:moveTo>
                    <a:pt x="4508903" y="0"/>
                  </a:moveTo>
                  <a:lnTo>
                    <a:pt x="240097" y="0"/>
                  </a:lnTo>
                  <a:lnTo>
                    <a:pt x="192319" y="183"/>
                  </a:lnTo>
                  <a:lnTo>
                    <a:pt x="153788" y="1470"/>
                  </a:lnTo>
                  <a:lnTo>
                    <a:pt x="99184" y="11766"/>
                  </a:lnTo>
                  <a:lnTo>
                    <a:pt x="45785" y="45784"/>
                  </a:lnTo>
                  <a:lnTo>
                    <a:pt x="11766" y="99184"/>
                  </a:lnTo>
                  <a:lnTo>
                    <a:pt x="1470" y="153788"/>
                  </a:lnTo>
                  <a:lnTo>
                    <a:pt x="183" y="192319"/>
                  </a:lnTo>
                  <a:lnTo>
                    <a:pt x="0" y="240097"/>
                  </a:lnTo>
                  <a:lnTo>
                    <a:pt x="0" y="556461"/>
                  </a:lnTo>
                  <a:lnTo>
                    <a:pt x="183" y="604239"/>
                  </a:lnTo>
                  <a:lnTo>
                    <a:pt x="1470" y="642770"/>
                  </a:lnTo>
                  <a:lnTo>
                    <a:pt x="11766" y="697373"/>
                  </a:lnTo>
                  <a:lnTo>
                    <a:pt x="45785" y="750773"/>
                  </a:lnTo>
                  <a:lnTo>
                    <a:pt x="99184" y="784792"/>
                  </a:lnTo>
                  <a:lnTo>
                    <a:pt x="153788" y="795087"/>
                  </a:lnTo>
                  <a:lnTo>
                    <a:pt x="192319" y="796374"/>
                  </a:lnTo>
                  <a:lnTo>
                    <a:pt x="240097" y="796557"/>
                  </a:lnTo>
                  <a:lnTo>
                    <a:pt x="4508903" y="796557"/>
                  </a:lnTo>
                  <a:lnTo>
                    <a:pt x="4556681" y="796374"/>
                  </a:lnTo>
                  <a:lnTo>
                    <a:pt x="4595211" y="795087"/>
                  </a:lnTo>
                  <a:lnTo>
                    <a:pt x="4649815" y="784792"/>
                  </a:lnTo>
                  <a:lnTo>
                    <a:pt x="4703215" y="750773"/>
                  </a:lnTo>
                  <a:lnTo>
                    <a:pt x="4737234" y="697373"/>
                  </a:lnTo>
                  <a:lnTo>
                    <a:pt x="4747529" y="642770"/>
                  </a:lnTo>
                  <a:lnTo>
                    <a:pt x="4748816" y="604239"/>
                  </a:lnTo>
                  <a:lnTo>
                    <a:pt x="4748999" y="556461"/>
                  </a:lnTo>
                  <a:lnTo>
                    <a:pt x="4748999" y="240097"/>
                  </a:lnTo>
                  <a:lnTo>
                    <a:pt x="4748816" y="192319"/>
                  </a:lnTo>
                  <a:lnTo>
                    <a:pt x="4747529" y="153788"/>
                  </a:lnTo>
                  <a:lnTo>
                    <a:pt x="4737234" y="99184"/>
                  </a:lnTo>
                  <a:lnTo>
                    <a:pt x="4703215" y="45784"/>
                  </a:lnTo>
                  <a:lnTo>
                    <a:pt x="4649815" y="11766"/>
                  </a:lnTo>
                  <a:lnTo>
                    <a:pt x="4595211" y="1470"/>
                  </a:lnTo>
                  <a:lnTo>
                    <a:pt x="4556681" y="183"/>
                  </a:lnTo>
                  <a:lnTo>
                    <a:pt x="4508903" y="0"/>
                  </a:lnTo>
                  <a:close/>
                </a:path>
              </a:pathLst>
            </a:custGeom>
            <a:solidFill>
              <a:srgbClr val="32C2B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61" name="Google Shape;61;g364110d9792_1_63"/>
            <p:cNvSpPr/>
            <p:nvPr/>
          </p:nvSpPr>
          <p:spPr>
            <a:xfrm>
              <a:off x="1235435" y="1932213"/>
              <a:ext cx="1590675" cy="1734820"/>
            </a:xfrm>
            <a:custGeom>
              <a:rect b="b" l="l" r="r" t="t"/>
              <a:pathLst>
                <a:path extrusionOk="0" h="1734820" w="1590675">
                  <a:moveTo>
                    <a:pt x="795280" y="0"/>
                  </a:moveTo>
                  <a:lnTo>
                    <a:pt x="397940" y="217280"/>
                  </a:lnTo>
                  <a:lnTo>
                    <a:pt x="0" y="433576"/>
                  </a:lnTo>
                  <a:lnTo>
                    <a:pt x="601" y="867152"/>
                  </a:lnTo>
                  <a:lnTo>
                    <a:pt x="0" y="1300730"/>
                  </a:lnTo>
                  <a:lnTo>
                    <a:pt x="397940" y="1517026"/>
                  </a:lnTo>
                  <a:lnTo>
                    <a:pt x="795280" y="1734306"/>
                  </a:lnTo>
                  <a:lnTo>
                    <a:pt x="1192620" y="1517026"/>
                  </a:lnTo>
                  <a:lnTo>
                    <a:pt x="1590560" y="1300730"/>
                  </a:lnTo>
                  <a:lnTo>
                    <a:pt x="1589959" y="867152"/>
                  </a:lnTo>
                  <a:lnTo>
                    <a:pt x="1590560" y="433576"/>
                  </a:lnTo>
                  <a:lnTo>
                    <a:pt x="1192620" y="217280"/>
                  </a:lnTo>
                  <a:lnTo>
                    <a:pt x="795280"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62" name="Google Shape;62;g364110d9792_1_63"/>
            <p:cNvSpPr/>
            <p:nvPr/>
          </p:nvSpPr>
          <p:spPr>
            <a:xfrm>
              <a:off x="1235436" y="1932213"/>
              <a:ext cx="1590675" cy="1734820"/>
            </a:xfrm>
            <a:custGeom>
              <a:rect b="b" l="l" r="r" t="t"/>
              <a:pathLst>
                <a:path extrusionOk="0" h="1734820" w="1590675">
                  <a:moveTo>
                    <a:pt x="795280" y="0"/>
                  </a:moveTo>
                  <a:lnTo>
                    <a:pt x="1192620" y="217279"/>
                  </a:lnTo>
                  <a:lnTo>
                    <a:pt x="1590561" y="433576"/>
                  </a:lnTo>
                  <a:lnTo>
                    <a:pt x="1589960" y="867153"/>
                  </a:lnTo>
                  <a:lnTo>
                    <a:pt x="1590561" y="1300730"/>
                  </a:lnTo>
                  <a:lnTo>
                    <a:pt x="1192620" y="1517026"/>
                  </a:lnTo>
                  <a:lnTo>
                    <a:pt x="795280" y="1734306"/>
                  </a:lnTo>
                  <a:lnTo>
                    <a:pt x="397940" y="1517026"/>
                  </a:lnTo>
                  <a:lnTo>
                    <a:pt x="0" y="1300730"/>
                  </a:lnTo>
                  <a:lnTo>
                    <a:pt x="601" y="867153"/>
                  </a:lnTo>
                  <a:lnTo>
                    <a:pt x="0" y="433576"/>
                  </a:lnTo>
                  <a:lnTo>
                    <a:pt x="397940" y="217279"/>
                  </a:lnTo>
                  <a:lnTo>
                    <a:pt x="795280" y="0"/>
                  </a:lnTo>
                  <a:close/>
                </a:path>
              </a:pathLst>
            </a:custGeom>
            <a:noFill/>
            <a:ln cap="flat" cmpd="sng" w="66650">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grpSp>
        <p:nvGrpSpPr>
          <p:cNvPr id="63" name="Google Shape;63;g364110d9792_1_63"/>
          <p:cNvGrpSpPr/>
          <p:nvPr/>
        </p:nvGrpSpPr>
        <p:grpSpPr>
          <a:xfrm>
            <a:off x="6538348" y="2381344"/>
            <a:ext cx="5130818" cy="1577992"/>
            <a:chOff x="7499982" y="1932213"/>
            <a:chExt cx="5486332" cy="1734820"/>
          </a:xfrm>
        </p:grpSpPr>
        <p:sp>
          <p:nvSpPr>
            <p:cNvPr id="64" name="Google Shape;64;g364110d9792_1_63"/>
            <p:cNvSpPr/>
            <p:nvPr/>
          </p:nvSpPr>
          <p:spPr>
            <a:xfrm>
              <a:off x="8237149" y="2403167"/>
              <a:ext cx="4749165" cy="796925"/>
            </a:xfrm>
            <a:custGeom>
              <a:rect b="b" l="l" r="r" t="t"/>
              <a:pathLst>
                <a:path extrusionOk="0" h="796925" w="4749165">
                  <a:moveTo>
                    <a:pt x="4508902" y="0"/>
                  </a:moveTo>
                  <a:lnTo>
                    <a:pt x="240097" y="0"/>
                  </a:lnTo>
                  <a:lnTo>
                    <a:pt x="192319" y="183"/>
                  </a:lnTo>
                  <a:lnTo>
                    <a:pt x="153788" y="1470"/>
                  </a:lnTo>
                  <a:lnTo>
                    <a:pt x="99184" y="11766"/>
                  </a:lnTo>
                  <a:lnTo>
                    <a:pt x="45784" y="45784"/>
                  </a:lnTo>
                  <a:lnTo>
                    <a:pt x="11766" y="99184"/>
                  </a:lnTo>
                  <a:lnTo>
                    <a:pt x="1470" y="153788"/>
                  </a:lnTo>
                  <a:lnTo>
                    <a:pt x="183" y="192319"/>
                  </a:lnTo>
                  <a:lnTo>
                    <a:pt x="0" y="240097"/>
                  </a:lnTo>
                  <a:lnTo>
                    <a:pt x="0" y="556461"/>
                  </a:lnTo>
                  <a:lnTo>
                    <a:pt x="183" y="604239"/>
                  </a:lnTo>
                  <a:lnTo>
                    <a:pt x="1470" y="642770"/>
                  </a:lnTo>
                  <a:lnTo>
                    <a:pt x="11766" y="697373"/>
                  </a:lnTo>
                  <a:lnTo>
                    <a:pt x="45784" y="750773"/>
                  </a:lnTo>
                  <a:lnTo>
                    <a:pt x="99184" y="784792"/>
                  </a:lnTo>
                  <a:lnTo>
                    <a:pt x="153788" y="795087"/>
                  </a:lnTo>
                  <a:lnTo>
                    <a:pt x="192319" y="796374"/>
                  </a:lnTo>
                  <a:lnTo>
                    <a:pt x="240097" y="796557"/>
                  </a:lnTo>
                  <a:lnTo>
                    <a:pt x="4508902" y="796557"/>
                  </a:lnTo>
                  <a:lnTo>
                    <a:pt x="4556681" y="796374"/>
                  </a:lnTo>
                  <a:lnTo>
                    <a:pt x="4595212" y="795087"/>
                  </a:lnTo>
                  <a:lnTo>
                    <a:pt x="4649819" y="784792"/>
                  </a:lnTo>
                  <a:lnTo>
                    <a:pt x="4703215" y="750773"/>
                  </a:lnTo>
                  <a:lnTo>
                    <a:pt x="4737230" y="697373"/>
                  </a:lnTo>
                  <a:lnTo>
                    <a:pt x="4747528" y="642770"/>
                  </a:lnTo>
                  <a:lnTo>
                    <a:pt x="4748816" y="604239"/>
                  </a:lnTo>
                  <a:lnTo>
                    <a:pt x="4748999" y="556461"/>
                  </a:lnTo>
                  <a:lnTo>
                    <a:pt x="4748999" y="240097"/>
                  </a:lnTo>
                  <a:lnTo>
                    <a:pt x="4748816" y="192319"/>
                  </a:lnTo>
                  <a:lnTo>
                    <a:pt x="4747528" y="153788"/>
                  </a:lnTo>
                  <a:lnTo>
                    <a:pt x="4737230" y="99184"/>
                  </a:lnTo>
                  <a:lnTo>
                    <a:pt x="4703215" y="45784"/>
                  </a:lnTo>
                  <a:lnTo>
                    <a:pt x="4649819" y="11766"/>
                  </a:lnTo>
                  <a:lnTo>
                    <a:pt x="4595212" y="1470"/>
                  </a:lnTo>
                  <a:lnTo>
                    <a:pt x="4556681" y="183"/>
                  </a:lnTo>
                  <a:lnTo>
                    <a:pt x="4508902" y="0"/>
                  </a:lnTo>
                  <a:close/>
                </a:path>
              </a:pathLst>
            </a:custGeom>
            <a:solidFill>
              <a:srgbClr val="32C2B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65" name="Google Shape;65;g364110d9792_1_63"/>
            <p:cNvSpPr/>
            <p:nvPr/>
          </p:nvSpPr>
          <p:spPr>
            <a:xfrm>
              <a:off x="7499983" y="1932213"/>
              <a:ext cx="1590675" cy="1734820"/>
            </a:xfrm>
            <a:custGeom>
              <a:rect b="b" l="l" r="r" t="t"/>
              <a:pathLst>
                <a:path extrusionOk="0" h="1734820" w="1590675">
                  <a:moveTo>
                    <a:pt x="795280" y="0"/>
                  </a:moveTo>
                  <a:lnTo>
                    <a:pt x="397940" y="217280"/>
                  </a:lnTo>
                  <a:lnTo>
                    <a:pt x="0" y="433576"/>
                  </a:lnTo>
                  <a:lnTo>
                    <a:pt x="601" y="867152"/>
                  </a:lnTo>
                  <a:lnTo>
                    <a:pt x="0" y="1300730"/>
                  </a:lnTo>
                  <a:lnTo>
                    <a:pt x="397940" y="1517026"/>
                  </a:lnTo>
                  <a:lnTo>
                    <a:pt x="795280" y="1734306"/>
                  </a:lnTo>
                  <a:lnTo>
                    <a:pt x="1192620" y="1517026"/>
                  </a:lnTo>
                  <a:lnTo>
                    <a:pt x="1590560" y="1300730"/>
                  </a:lnTo>
                  <a:lnTo>
                    <a:pt x="1589959" y="867152"/>
                  </a:lnTo>
                  <a:lnTo>
                    <a:pt x="1590560" y="433576"/>
                  </a:lnTo>
                  <a:lnTo>
                    <a:pt x="1192620" y="217280"/>
                  </a:lnTo>
                  <a:lnTo>
                    <a:pt x="795280"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66" name="Google Shape;66;g364110d9792_1_63"/>
            <p:cNvSpPr/>
            <p:nvPr/>
          </p:nvSpPr>
          <p:spPr>
            <a:xfrm>
              <a:off x="7499982" y="1932213"/>
              <a:ext cx="1590675" cy="1734820"/>
            </a:xfrm>
            <a:custGeom>
              <a:rect b="b" l="l" r="r" t="t"/>
              <a:pathLst>
                <a:path extrusionOk="0" h="1734820" w="1590675">
                  <a:moveTo>
                    <a:pt x="795280" y="0"/>
                  </a:moveTo>
                  <a:lnTo>
                    <a:pt x="1192620" y="217279"/>
                  </a:lnTo>
                  <a:lnTo>
                    <a:pt x="1590561" y="433576"/>
                  </a:lnTo>
                  <a:lnTo>
                    <a:pt x="1589960" y="867153"/>
                  </a:lnTo>
                  <a:lnTo>
                    <a:pt x="1590561" y="1300730"/>
                  </a:lnTo>
                  <a:lnTo>
                    <a:pt x="1192620" y="1517026"/>
                  </a:lnTo>
                  <a:lnTo>
                    <a:pt x="795280" y="1734306"/>
                  </a:lnTo>
                  <a:lnTo>
                    <a:pt x="397940" y="1517026"/>
                  </a:lnTo>
                  <a:lnTo>
                    <a:pt x="0" y="1300730"/>
                  </a:lnTo>
                  <a:lnTo>
                    <a:pt x="601" y="867153"/>
                  </a:lnTo>
                  <a:lnTo>
                    <a:pt x="0" y="433576"/>
                  </a:lnTo>
                  <a:lnTo>
                    <a:pt x="397940" y="217279"/>
                  </a:lnTo>
                  <a:lnTo>
                    <a:pt x="795280" y="0"/>
                  </a:lnTo>
                  <a:close/>
                </a:path>
              </a:pathLst>
            </a:custGeom>
            <a:noFill/>
            <a:ln cap="flat" cmpd="sng" w="66650">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grpSp>
        <p:nvGrpSpPr>
          <p:cNvPr id="67" name="Google Shape;67;g364110d9792_1_63"/>
          <p:cNvGrpSpPr/>
          <p:nvPr/>
        </p:nvGrpSpPr>
        <p:grpSpPr>
          <a:xfrm>
            <a:off x="12536744" y="2395853"/>
            <a:ext cx="4990913" cy="1577992"/>
            <a:chOff x="13764531" y="1932213"/>
            <a:chExt cx="5486328" cy="1734820"/>
          </a:xfrm>
        </p:grpSpPr>
        <p:sp>
          <p:nvSpPr>
            <p:cNvPr id="68" name="Google Shape;68;g364110d9792_1_63"/>
            <p:cNvSpPr/>
            <p:nvPr/>
          </p:nvSpPr>
          <p:spPr>
            <a:xfrm>
              <a:off x="14501694" y="2403167"/>
              <a:ext cx="4749165" cy="796925"/>
            </a:xfrm>
            <a:custGeom>
              <a:rect b="b" l="l" r="r" t="t"/>
              <a:pathLst>
                <a:path extrusionOk="0" h="796925" w="4749165">
                  <a:moveTo>
                    <a:pt x="4508909" y="0"/>
                  </a:moveTo>
                  <a:lnTo>
                    <a:pt x="240097" y="0"/>
                  </a:lnTo>
                  <a:lnTo>
                    <a:pt x="192318" y="183"/>
                  </a:lnTo>
                  <a:lnTo>
                    <a:pt x="153788" y="1470"/>
                  </a:lnTo>
                  <a:lnTo>
                    <a:pt x="99190" y="11766"/>
                  </a:lnTo>
                  <a:lnTo>
                    <a:pt x="45789" y="45784"/>
                  </a:lnTo>
                  <a:lnTo>
                    <a:pt x="11769" y="99184"/>
                  </a:lnTo>
                  <a:lnTo>
                    <a:pt x="1471" y="153788"/>
                  </a:lnTo>
                  <a:lnTo>
                    <a:pt x="183" y="192319"/>
                  </a:lnTo>
                  <a:lnTo>
                    <a:pt x="0" y="240097"/>
                  </a:lnTo>
                  <a:lnTo>
                    <a:pt x="0" y="556461"/>
                  </a:lnTo>
                  <a:lnTo>
                    <a:pt x="183" y="604239"/>
                  </a:lnTo>
                  <a:lnTo>
                    <a:pt x="1471" y="642770"/>
                  </a:lnTo>
                  <a:lnTo>
                    <a:pt x="11769" y="697373"/>
                  </a:lnTo>
                  <a:lnTo>
                    <a:pt x="45789" y="750773"/>
                  </a:lnTo>
                  <a:lnTo>
                    <a:pt x="99190" y="784792"/>
                  </a:lnTo>
                  <a:lnTo>
                    <a:pt x="153788" y="795087"/>
                  </a:lnTo>
                  <a:lnTo>
                    <a:pt x="192318" y="796374"/>
                  </a:lnTo>
                  <a:lnTo>
                    <a:pt x="240097" y="796557"/>
                  </a:lnTo>
                  <a:lnTo>
                    <a:pt x="4508909" y="796557"/>
                  </a:lnTo>
                  <a:lnTo>
                    <a:pt x="4556684" y="796374"/>
                  </a:lnTo>
                  <a:lnTo>
                    <a:pt x="4595214" y="795087"/>
                  </a:lnTo>
                  <a:lnTo>
                    <a:pt x="4649816" y="784792"/>
                  </a:lnTo>
                  <a:lnTo>
                    <a:pt x="4703218" y="750773"/>
                  </a:lnTo>
                  <a:lnTo>
                    <a:pt x="4737237" y="697373"/>
                  </a:lnTo>
                  <a:lnTo>
                    <a:pt x="4747536" y="642770"/>
                  </a:lnTo>
                  <a:lnTo>
                    <a:pt x="4748823" y="604239"/>
                  </a:lnTo>
                  <a:lnTo>
                    <a:pt x="4749007" y="556461"/>
                  </a:lnTo>
                  <a:lnTo>
                    <a:pt x="4749007" y="240097"/>
                  </a:lnTo>
                  <a:lnTo>
                    <a:pt x="4748823" y="192319"/>
                  </a:lnTo>
                  <a:lnTo>
                    <a:pt x="4747536" y="153788"/>
                  </a:lnTo>
                  <a:lnTo>
                    <a:pt x="4737237" y="99184"/>
                  </a:lnTo>
                  <a:lnTo>
                    <a:pt x="4703218" y="45784"/>
                  </a:lnTo>
                  <a:lnTo>
                    <a:pt x="4649816" y="11766"/>
                  </a:lnTo>
                  <a:lnTo>
                    <a:pt x="4595214" y="1470"/>
                  </a:lnTo>
                  <a:lnTo>
                    <a:pt x="4556684" y="183"/>
                  </a:lnTo>
                  <a:lnTo>
                    <a:pt x="4508909" y="0"/>
                  </a:lnTo>
                  <a:close/>
                </a:path>
              </a:pathLst>
            </a:custGeom>
            <a:solidFill>
              <a:srgbClr val="32C2B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69" name="Google Shape;69;g364110d9792_1_63"/>
            <p:cNvSpPr/>
            <p:nvPr/>
          </p:nvSpPr>
          <p:spPr>
            <a:xfrm>
              <a:off x="13764534" y="1932213"/>
              <a:ext cx="1590675" cy="1734820"/>
            </a:xfrm>
            <a:custGeom>
              <a:rect b="b" l="l" r="r" t="t"/>
              <a:pathLst>
                <a:path extrusionOk="0" h="1734820" w="1590675">
                  <a:moveTo>
                    <a:pt x="795274" y="0"/>
                  </a:moveTo>
                  <a:lnTo>
                    <a:pt x="397935" y="217280"/>
                  </a:lnTo>
                  <a:lnTo>
                    <a:pt x="0" y="433576"/>
                  </a:lnTo>
                  <a:lnTo>
                    <a:pt x="596" y="867152"/>
                  </a:lnTo>
                  <a:lnTo>
                    <a:pt x="0" y="1300730"/>
                  </a:lnTo>
                  <a:lnTo>
                    <a:pt x="397935" y="1517026"/>
                  </a:lnTo>
                  <a:lnTo>
                    <a:pt x="795274" y="1734306"/>
                  </a:lnTo>
                  <a:lnTo>
                    <a:pt x="1192612" y="1517026"/>
                  </a:lnTo>
                  <a:lnTo>
                    <a:pt x="1590558" y="1300730"/>
                  </a:lnTo>
                  <a:lnTo>
                    <a:pt x="1589962" y="867152"/>
                  </a:lnTo>
                  <a:lnTo>
                    <a:pt x="1590558" y="433576"/>
                  </a:lnTo>
                  <a:lnTo>
                    <a:pt x="1192612" y="217280"/>
                  </a:lnTo>
                  <a:lnTo>
                    <a:pt x="795274"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70" name="Google Shape;70;g364110d9792_1_63"/>
            <p:cNvSpPr/>
            <p:nvPr/>
          </p:nvSpPr>
          <p:spPr>
            <a:xfrm>
              <a:off x="13764531" y="1932213"/>
              <a:ext cx="1590675" cy="1734820"/>
            </a:xfrm>
            <a:custGeom>
              <a:rect b="b" l="l" r="r" t="t"/>
              <a:pathLst>
                <a:path extrusionOk="0" h="1734820" w="1590675">
                  <a:moveTo>
                    <a:pt x="795280" y="0"/>
                  </a:moveTo>
                  <a:lnTo>
                    <a:pt x="1192620" y="217279"/>
                  </a:lnTo>
                  <a:lnTo>
                    <a:pt x="1590561" y="433576"/>
                  </a:lnTo>
                  <a:lnTo>
                    <a:pt x="1589960" y="867153"/>
                  </a:lnTo>
                  <a:lnTo>
                    <a:pt x="1590561" y="1300730"/>
                  </a:lnTo>
                  <a:lnTo>
                    <a:pt x="1192620" y="1517026"/>
                  </a:lnTo>
                  <a:lnTo>
                    <a:pt x="795280" y="1734306"/>
                  </a:lnTo>
                  <a:lnTo>
                    <a:pt x="397940" y="1517026"/>
                  </a:lnTo>
                  <a:lnTo>
                    <a:pt x="0" y="1300730"/>
                  </a:lnTo>
                  <a:lnTo>
                    <a:pt x="601" y="867153"/>
                  </a:lnTo>
                  <a:lnTo>
                    <a:pt x="0" y="433576"/>
                  </a:lnTo>
                  <a:lnTo>
                    <a:pt x="397940" y="217279"/>
                  </a:lnTo>
                  <a:lnTo>
                    <a:pt x="795280" y="0"/>
                  </a:lnTo>
                  <a:close/>
                </a:path>
              </a:pathLst>
            </a:custGeom>
            <a:noFill/>
            <a:ln cap="flat" cmpd="sng" w="66650">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71" name="Google Shape;71;g364110d9792_1_63"/>
          <p:cNvSpPr txBox="1"/>
          <p:nvPr/>
        </p:nvSpPr>
        <p:spPr>
          <a:xfrm>
            <a:off x="2511774" y="2903438"/>
            <a:ext cx="3159000" cy="415800"/>
          </a:xfrm>
          <a:prstGeom prst="rect">
            <a:avLst/>
          </a:prstGeom>
          <a:noFill/>
          <a:ln>
            <a:noFill/>
          </a:ln>
        </p:spPr>
        <p:txBody>
          <a:bodyPr anchorCtr="0" anchor="t" bIns="0" lIns="0" spcFirstLastPara="1" rIns="0" wrap="square" tIns="15575">
            <a:spAutoFit/>
          </a:bodyPr>
          <a:lstStyle/>
          <a:p>
            <a:pPr indent="0" lvl="0" marL="12700" rtl="0" algn="l">
              <a:lnSpc>
                <a:spcPct val="100000"/>
              </a:lnSpc>
              <a:spcBef>
                <a:spcPts val="0"/>
              </a:spcBef>
              <a:spcAft>
                <a:spcPts val="0"/>
              </a:spcAft>
              <a:buNone/>
            </a:pPr>
            <a:r>
              <a:rPr lang="en-US" sz="2600">
                <a:latin typeface="Verdana"/>
                <a:ea typeface="Verdana"/>
                <a:cs typeface="Verdana"/>
                <a:sym typeface="Verdana"/>
              </a:rPr>
              <a:t>Поточний ремонт</a:t>
            </a:r>
            <a:endParaRPr sz="2600">
              <a:latin typeface="Verdana"/>
              <a:ea typeface="Verdana"/>
              <a:cs typeface="Verdana"/>
              <a:sym typeface="Verdana"/>
            </a:endParaRPr>
          </a:p>
        </p:txBody>
      </p:sp>
      <p:sp>
        <p:nvSpPr>
          <p:cNvPr id="72" name="Google Shape;72;g364110d9792_1_63"/>
          <p:cNvSpPr txBox="1"/>
          <p:nvPr/>
        </p:nvSpPr>
        <p:spPr>
          <a:xfrm>
            <a:off x="8163849" y="2962438"/>
            <a:ext cx="3496500" cy="415800"/>
          </a:xfrm>
          <a:prstGeom prst="rect">
            <a:avLst/>
          </a:prstGeom>
          <a:noFill/>
          <a:ln>
            <a:noFill/>
          </a:ln>
        </p:spPr>
        <p:txBody>
          <a:bodyPr anchorCtr="0" anchor="t" bIns="0" lIns="0" spcFirstLastPara="1" rIns="0" wrap="square" tIns="15575">
            <a:spAutoFit/>
          </a:bodyPr>
          <a:lstStyle/>
          <a:p>
            <a:pPr indent="0" lvl="0" marL="12700" rtl="0" algn="l">
              <a:lnSpc>
                <a:spcPct val="100000"/>
              </a:lnSpc>
              <a:spcBef>
                <a:spcPts val="0"/>
              </a:spcBef>
              <a:spcAft>
                <a:spcPts val="0"/>
              </a:spcAft>
              <a:buNone/>
            </a:pPr>
            <a:r>
              <a:rPr lang="en-US" sz="2600">
                <a:latin typeface="Verdana"/>
                <a:ea typeface="Verdana"/>
                <a:cs typeface="Verdana"/>
                <a:sym typeface="Verdana"/>
              </a:rPr>
              <a:t>Капітальний ремонт</a:t>
            </a:r>
            <a:endParaRPr sz="2600">
              <a:latin typeface="Verdana"/>
              <a:ea typeface="Verdana"/>
              <a:cs typeface="Verdana"/>
              <a:sym typeface="Verdana"/>
            </a:endParaRPr>
          </a:p>
        </p:txBody>
      </p:sp>
      <p:sp>
        <p:nvSpPr>
          <p:cNvPr id="73" name="Google Shape;73;g364110d9792_1_63"/>
          <p:cNvSpPr txBox="1"/>
          <p:nvPr/>
        </p:nvSpPr>
        <p:spPr>
          <a:xfrm>
            <a:off x="14153424" y="2976950"/>
            <a:ext cx="2980800" cy="415800"/>
          </a:xfrm>
          <a:prstGeom prst="rect">
            <a:avLst/>
          </a:prstGeom>
          <a:noFill/>
          <a:ln>
            <a:noFill/>
          </a:ln>
        </p:spPr>
        <p:txBody>
          <a:bodyPr anchorCtr="0" anchor="t" bIns="0" lIns="0" spcFirstLastPara="1" rIns="0" wrap="square" tIns="15575">
            <a:spAutoFit/>
          </a:bodyPr>
          <a:lstStyle/>
          <a:p>
            <a:pPr indent="0" lvl="0" marL="12700" rtl="0" algn="l">
              <a:lnSpc>
                <a:spcPct val="100000"/>
              </a:lnSpc>
              <a:spcBef>
                <a:spcPts val="0"/>
              </a:spcBef>
              <a:spcAft>
                <a:spcPts val="0"/>
              </a:spcAft>
              <a:buNone/>
            </a:pPr>
            <a:r>
              <a:rPr lang="en-US" sz="2600">
                <a:latin typeface="Verdana"/>
                <a:ea typeface="Verdana"/>
                <a:cs typeface="Verdana"/>
                <a:sym typeface="Verdana"/>
              </a:rPr>
              <a:t>Знищене майно</a:t>
            </a:r>
            <a:endParaRPr sz="2600">
              <a:latin typeface="Verdana"/>
              <a:ea typeface="Verdana"/>
              <a:cs typeface="Verdana"/>
              <a:sym typeface="Verdana"/>
            </a:endParaRPr>
          </a:p>
        </p:txBody>
      </p:sp>
      <p:sp>
        <p:nvSpPr>
          <p:cNvPr id="74" name="Google Shape;74;g364110d9792_1_63"/>
          <p:cNvSpPr/>
          <p:nvPr/>
        </p:nvSpPr>
        <p:spPr>
          <a:xfrm>
            <a:off x="12880842" y="4266024"/>
            <a:ext cx="4302670" cy="2877693"/>
          </a:xfrm>
          <a:custGeom>
            <a:rect b="b" l="l" r="r" t="t"/>
            <a:pathLst>
              <a:path extrusionOk="0" h="3162300" w="4728209">
                <a:moveTo>
                  <a:pt x="0" y="0"/>
                </a:moveTo>
                <a:lnTo>
                  <a:pt x="4728058" y="0"/>
                </a:lnTo>
                <a:lnTo>
                  <a:pt x="4728058" y="3161971"/>
                </a:lnTo>
                <a:lnTo>
                  <a:pt x="0" y="3161971"/>
                </a:lnTo>
                <a:lnTo>
                  <a:pt x="0" y="0"/>
                </a:lnTo>
                <a:close/>
              </a:path>
            </a:pathLst>
          </a:custGeom>
          <a:noFill/>
          <a:ln cap="flat" cmpd="sng" w="19025">
            <a:solidFill>
              <a:srgbClr val="32C2B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75" name="Google Shape;75;g364110d9792_1_63"/>
          <p:cNvSpPr txBox="1"/>
          <p:nvPr/>
        </p:nvSpPr>
        <p:spPr>
          <a:xfrm>
            <a:off x="1414668" y="4358599"/>
            <a:ext cx="4256100" cy="1205100"/>
          </a:xfrm>
          <a:prstGeom prst="rect">
            <a:avLst/>
          </a:prstGeom>
          <a:noFill/>
          <a:ln cap="flat" cmpd="sng" w="19025">
            <a:solidFill>
              <a:srgbClr val="32C2B6"/>
            </a:solidFill>
            <a:prstDash val="solid"/>
            <a:round/>
            <a:headEnd len="sm" w="sm" type="none"/>
            <a:tailEnd len="sm" w="sm" type="none"/>
          </a:ln>
        </p:spPr>
        <p:txBody>
          <a:bodyPr anchorCtr="0" anchor="t" bIns="0" lIns="0" spcFirstLastPara="1" rIns="0" wrap="square" tIns="86650">
            <a:spAutoFit/>
          </a:bodyPr>
          <a:lstStyle/>
          <a:p>
            <a:pPr indent="-368300" lvl="0" marL="457200" marR="2019300" rtl="0" algn="just">
              <a:lnSpc>
                <a:spcPct val="114999"/>
              </a:lnSpc>
              <a:spcBef>
                <a:spcPts val="1400"/>
              </a:spcBef>
              <a:spcAft>
                <a:spcPts val="0"/>
              </a:spcAft>
              <a:buSzPts val="2200"/>
              <a:buFont typeface="Verdana"/>
              <a:buChar char="●"/>
            </a:pPr>
            <a:r>
              <a:rPr lang="en-US" sz="2200">
                <a:latin typeface="Verdana"/>
                <a:ea typeface="Verdana"/>
                <a:cs typeface="Verdana"/>
                <a:sym typeface="Verdana"/>
              </a:rPr>
              <a:t>Виплата до 200 тис. грн</a:t>
            </a:r>
            <a:endParaRPr sz="2200">
              <a:latin typeface="Verdana"/>
              <a:ea typeface="Verdana"/>
              <a:cs typeface="Verdana"/>
              <a:sym typeface="Verdana"/>
            </a:endParaRPr>
          </a:p>
        </p:txBody>
      </p:sp>
      <p:sp>
        <p:nvSpPr>
          <p:cNvPr id="76" name="Google Shape;76;g364110d9792_1_63"/>
          <p:cNvSpPr txBox="1"/>
          <p:nvPr/>
        </p:nvSpPr>
        <p:spPr>
          <a:xfrm>
            <a:off x="6969400" y="4329575"/>
            <a:ext cx="4302600" cy="2774100"/>
          </a:xfrm>
          <a:prstGeom prst="rect">
            <a:avLst/>
          </a:prstGeom>
          <a:noFill/>
          <a:ln cap="flat" cmpd="sng" w="19025">
            <a:solidFill>
              <a:srgbClr val="32C2B6"/>
            </a:solidFill>
            <a:prstDash val="solid"/>
            <a:round/>
            <a:headEnd len="sm" w="sm" type="none"/>
            <a:tailEnd len="sm" w="sm" type="none"/>
          </a:ln>
        </p:spPr>
        <p:txBody>
          <a:bodyPr anchorCtr="0" anchor="t" bIns="0" lIns="0" spcFirstLastPara="1" rIns="0" wrap="square" tIns="86650">
            <a:spAutoFit/>
          </a:bodyPr>
          <a:lstStyle/>
          <a:p>
            <a:pPr indent="-368300" lvl="0" marL="457200" rtl="0" algn="l">
              <a:lnSpc>
                <a:spcPct val="100000"/>
              </a:lnSpc>
              <a:spcBef>
                <a:spcPts val="2000"/>
              </a:spcBef>
              <a:spcAft>
                <a:spcPts val="0"/>
              </a:spcAft>
              <a:buSzPts val="2200"/>
              <a:buFont typeface="Verdana"/>
              <a:buChar char="●"/>
            </a:pPr>
            <a:r>
              <a:rPr lang="en-US" sz="2200">
                <a:latin typeface="Verdana"/>
                <a:ea typeface="Verdana"/>
                <a:cs typeface="Verdana"/>
                <a:sym typeface="Verdana"/>
              </a:rPr>
              <a:t>Виплата </a:t>
            </a:r>
            <a:r>
              <a:rPr lang="en-US" sz="2200">
                <a:latin typeface="Verdana"/>
                <a:ea typeface="Verdana"/>
                <a:cs typeface="Verdana"/>
                <a:sym typeface="Verdana"/>
              </a:rPr>
              <a:t>до 350 тис. грн (для квартир)</a:t>
            </a:r>
            <a:endParaRPr sz="2200">
              <a:latin typeface="Verdana"/>
              <a:ea typeface="Verdana"/>
              <a:cs typeface="Verdana"/>
              <a:sym typeface="Verdana"/>
            </a:endParaRPr>
          </a:p>
          <a:p>
            <a:pPr indent="0" lvl="0" marL="457200" marR="1397000" rtl="0" algn="l">
              <a:lnSpc>
                <a:spcPct val="111020"/>
              </a:lnSpc>
              <a:spcBef>
                <a:spcPts val="700"/>
              </a:spcBef>
              <a:spcAft>
                <a:spcPts val="0"/>
              </a:spcAft>
              <a:buNone/>
            </a:pPr>
            <a:r>
              <a:t/>
            </a:r>
            <a:endParaRPr sz="2200">
              <a:latin typeface="Verdana"/>
              <a:ea typeface="Verdana"/>
              <a:cs typeface="Verdana"/>
              <a:sym typeface="Verdana"/>
            </a:endParaRPr>
          </a:p>
          <a:p>
            <a:pPr indent="-368300" lvl="0" marL="457200" marR="1308100" rtl="0" algn="l">
              <a:lnSpc>
                <a:spcPct val="111020"/>
              </a:lnSpc>
              <a:spcBef>
                <a:spcPts val="600"/>
              </a:spcBef>
              <a:spcAft>
                <a:spcPts val="0"/>
              </a:spcAft>
              <a:buSzPts val="2200"/>
              <a:buFont typeface="Verdana"/>
              <a:buChar char="●"/>
            </a:pPr>
            <a:r>
              <a:rPr lang="en-US" sz="2200">
                <a:latin typeface="Verdana"/>
                <a:ea typeface="Verdana"/>
                <a:cs typeface="Verdana"/>
                <a:sym typeface="Verdana"/>
              </a:rPr>
              <a:t>Виплата до 500 тис. грн (для приватних будинків)</a:t>
            </a:r>
            <a:endParaRPr sz="2200">
              <a:latin typeface="Verdana"/>
              <a:ea typeface="Verdana"/>
              <a:cs typeface="Verdana"/>
              <a:sym typeface="Verdana"/>
            </a:endParaRPr>
          </a:p>
        </p:txBody>
      </p:sp>
      <p:sp>
        <p:nvSpPr>
          <p:cNvPr id="77" name="Google Shape;77;g364110d9792_1_63"/>
          <p:cNvSpPr txBox="1"/>
          <p:nvPr/>
        </p:nvSpPr>
        <p:spPr>
          <a:xfrm>
            <a:off x="13960087" y="5424459"/>
            <a:ext cx="3367500" cy="1136700"/>
          </a:xfrm>
          <a:prstGeom prst="rect">
            <a:avLst/>
          </a:prstGeom>
          <a:noFill/>
          <a:ln>
            <a:noFill/>
          </a:ln>
        </p:spPr>
        <p:txBody>
          <a:bodyPr anchorCtr="0" anchor="t" bIns="0" lIns="0" spcFirstLastPara="1" rIns="0" wrap="square" tIns="45625">
            <a:spAutoFit/>
          </a:bodyPr>
          <a:lstStyle/>
          <a:p>
            <a:pPr indent="0" lvl="0" marL="0" marR="0" rtl="0" algn="l">
              <a:lnSpc>
                <a:spcPct val="111020"/>
              </a:lnSpc>
              <a:spcBef>
                <a:spcPts val="0"/>
              </a:spcBef>
              <a:spcAft>
                <a:spcPts val="0"/>
              </a:spcAft>
              <a:buNone/>
            </a:pPr>
            <a:r>
              <a:rPr lang="en-US" sz="2200">
                <a:latin typeface="Verdana"/>
                <a:ea typeface="Verdana"/>
                <a:cs typeface="Verdana"/>
                <a:sym typeface="Verdana"/>
              </a:rPr>
              <a:t>Грошова компенсація на будівництво приватного будинку</a:t>
            </a:r>
            <a:endParaRPr sz="2200">
              <a:latin typeface="Verdana"/>
              <a:ea typeface="Verdana"/>
              <a:cs typeface="Verdana"/>
              <a:sym typeface="Verdana"/>
            </a:endParaRPr>
          </a:p>
        </p:txBody>
      </p:sp>
      <p:grpSp>
        <p:nvGrpSpPr>
          <p:cNvPr id="78" name="Google Shape;78;g364110d9792_1_63"/>
          <p:cNvGrpSpPr/>
          <p:nvPr/>
        </p:nvGrpSpPr>
        <p:grpSpPr>
          <a:xfrm>
            <a:off x="13294505" y="4266027"/>
            <a:ext cx="485241" cy="1648786"/>
            <a:chOff x="14614164" y="4690003"/>
            <a:chExt cx="533408" cy="1812649"/>
          </a:xfrm>
        </p:grpSpPr>
        <p:sp>
          <p:nvSpPr>
            <p:cNvPr id="79" name="Google Shape;79;g364110d9792_1_63"/>
            <p:cNvSpPr/>
            <p:nvPr/>
          </p:nvSpPr>
          <p:spPr>
            <a:xfrm>
              <a:off x="14614172" y="4690004"/>
              <a:ext cx="533400" cy="581660"/>
            </a:xfrm>
            <a:custGeom>
              <a:rect b="b" l="l" r="r" t="t"/>
              <a:pathLst>
                <a:path extrusionOk="0" h="581660" w="533400">
                  <a:moveTo>
                    <a:pt x="266620" y="0"/>
                  </a:moveTo>
                  <a:lnTo>
                    <a:pt x="133409" y="72844"/>
                  </a:lnTo>
                  <a:lnTo>
                    <a:pt x="0" y="145359"/>
                  </a:lnTo>
                  <a:lnTo>
                    <a:pt x="198" y="290718"/>
                  </a:lnTo>
                  <a:lnTo>
                    <a:pt x="0" y="436078"/>
                  </a:lnTo>
                  <a:lnTo>
                    <a:pt x="133409" y="508593"/>
                  </a:lnTo>
                  <a:lnTo>
                    <a:pt x="266620" y="581438"/>
                  </a:lnTo>
                  <a:lnTo>
                    <a:pt x="399830" y="508593"/>
                  </a:lnTo>
                  <a:lnTo>
                    <a:pt x="533240" y="436078"/>
                  </a:lnTo>
                  <a:lnTo>
                    <a:pt x="533041" y="290718"/>
                  </a:lnTo>
                  <a:lnTo>
                    <a:pt x="533240" y="145359"/>
                  </a:lnTo>
                  <a:lnTo>
                    <a:pt x="399830" y="72844"/>
                  </a:lnTo>
                  <a:lnTo>
                    <a:pt x="266620"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80" name="Google Shape;80;g364110d9792_1_63"/>
            <p:cNvSpPr/>
            <p:nvPr/>
          </p:nvSpPr>
          <p:spPr>
            <a:xfrm>
              <a:off x="14614164" y="4690003"/>
              <a:ext cx="533400" cy="581660"/>
            </a:xfrm>
            <a:custGeom>
              <a:rect b="b" l="l" r="r" t="t"/>
              <a:pathLst>
                <a:path extrusionOk="0" h="581660" w="533400">
                  <a:moveTo>
                    <a:pt x="266623" y="0"/>
                  </a:moveTo>
                  <a:lnTo>
                    <a:pt x="399835" y="72844"/>
                  </a:lnTo>
                  <a:lnTo>
                    <a:pt x="533247" y="145359"/>
                  </a:lnTo>
                  <a:lnTo>
                    <a:pt x="533046" y="290719"/>
                  </a:lnTo>
                  <a:lnTo>
                    <a:pt x="533247" y="436079"/>
                  </a:lnTo>
                  <a:lnTo>
                    <a:pt x="399835" y="508594"/>
                  </a:lnTo>
                  <a:lnTo>
                    <a:pt x="266623" y="581439"/>
                  </a:lnTo>
                  <a:lnTo>
                    <a:pt x="133412" y="508594"/>
                  </a:lnTo>
                  <a:lnTo>
                    <a:pt x="0" y="436079"/>
                  </a:lnTo>
                  <a:lnTo>
                    <a:pt x="201" y="290719"/>
                  </a:lnTo>
                  <a:lnTo>
                    <a:pt x="0" y="145359"/>
                  </a:lnTo>
                  <a:lnTo>
                    <a:pt x="133412" y="72844"/>
                  </a:lnTo>
                  <a:lnTo>
                    <a:pt x="266623" y="0"/>
                  </a:lnTo>
                  <a:close/>
                </a:path>
              </a:pathLst>
            </a:custGeom>
            <a:noFill/>
            <a:ln cap="flat" cmpd="sng" w="66650">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81" name="Google Shape;81;g364110d9792_1_63"/>
            <p:cNvSpPr/>
            <p:nvPr/>
          </p:nvSpPr>
          <p:spPr>
            <a:xfrm>
              <a:off x="14614172" y="5920993"/>
              <a:ext cx="533400" cy="581659"/>
            </a:xfrm>
            <a:custGeom>
              <a:rect b="b" l="l" r="r" t="t"/>
              <a:pathLst>
                <a:path extrusionOk="0" h="581659" w="533400">
                  <a:moveTo>
                    <a:pt x="266620" y="0"/>
                  </a:moveTo>
                  <a:lnTo>
                    <a:pt x="133409" y="72844"/>
                  </a:lnTo>
                  <a:lnTo>
                    <a:pt x="0" y="145359"/>
                  </a:lnTo>
                  <a:lnTo>
                    <a:pt x="198" y="290719"/>
                  </a:lnTo>
                  <a:lnTo>
                    <a:pt x="0" y="436079"/>
                  </a:lnTo>
                  <a:lnTo>
                    <a:pt x="133409" y="508594"/>
                  </a:lnTo>
                  <a:lnTo>
                    <a:pt x="266620" y="581439"/>
                  </a:lnTo>
                  <a:lnTo>
                    <a:pt x="399830" y="508594"/>
                  </a:lnTo>
                  <a:lnTo>
                    <a:pt x="533240" y="436079"/>
                  </a:lnTo>
                  <a:lnTo>
                    <a:pt x="533041" y="290719"/>
                  </a:lnTo>
                  <a:lnTo>
                    <a:pt x="533240" y="145359"/>
                  </a:lnTo>
                  <a:lnTo>
                    <a:pt x="399830" y="72844"/>
                  </a:lnTo>
                  <a:lnTo>
                    <a:pt x="266620"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82" name="Google Shape;82;g364110d9792_1_63"/>
            <p:cNvSpPr/>
            <p:nvPr/>
          </p:nvSpPr>
          <p:spPr>
            <a:xfrm>
              <a:off x="14614164" y="5920993"/>
              <a:ext cx="533400" cy="581659"/>
            </a:xfrm>
            <a:custGeom>
              <a:rect b="b" l="l" r="r" t="t"/>
              <a:pathLst>
                <a:path extrusionOk="0" h="581659" w="533400">
                  <a:moveTo>
                    <a:pt x="266623" y="0"/>
                  </a:moveTo>
                  <a:lnTo>
                    <a:pt x="399835" y="72844"/>
                  </a:lnTo>
                  <a:lnTo>
                    <a:pt x="533247" y="145359"/>
                  </a:lnTo>
                  <a:lnTo>
                    <a:pt x="533046" y="290719"/>
                  </a:lnTo>
                  <a:lnTo>
                    <a:pt x="533247" y="436079"/>
                  </a:lnTo>
                  <a:lnTo>
                    <a:pt x="399835" y="508594"/>
                  </a:lnTo>
                  <a:lnTo>
                    <a:pt x="266623" y="581439"/>
                  </a:lnTo>
                  <a:lnTo>
                    <a:pt x="133412" y="508594"/>
                  </a:lnTo>
                  <a:lnTo>
                    <a:pt x="0" y="436079"/>
                  </a:lnTo>
                  <a:lnTo>
                    <a:pt x="201" y="290719"/>
                  </a:lnTo>
                  <a:lnTo>
                    <a:pt x="0" y="145359"/>
                  </a:lnTo>
                  <a:lnTo>
                    <a:pt x="133412" y="72844"/>
                  </a:lnTo>
                  <a:lnTo>
                    <a:pt x="266623" y="0"/>
                  </a:lnTo>
                  <a:close/>
                </a:path>
              </a:pathLst>
            </a:custGeom>
            <a:noFill/>
            <a:ln cap="flat" cmpd="sng" w="66650">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83" name="Google Shape;83;g364110d9792_1_63"/>
          <p:cNvSpPr txBox="1"/>
          <p:nvPr/>
        </p:nvSpPr>
        <p:spPr>
          <a:xfrm>
            <a:off x="13466958" y="4329574"/>
            <a:ext cx="3496500" cy="1136700"/>
          </a:xfrm>
          <a:prstGeom prst="rect">
            <a:avLst/>
          </a:prstGeom>
          <a:noFill/>
          <a:ln>
            <a:noFill/>
          </a:ln>
        </p:spPr>
        <p:txBody>
          <a:bodyPr anchorCtr="0" anchor="t" bIns="0" lIns="0" spcFirstLastPara="1" rIns="0" wrap="square" tIns="45625">
            <a:spAutoFit/>
          </a:bodyPr>
          <a:lstStyle/>
          <a:p>
            <a:pPr indent="-495300" lvl="0" marL="495300" marR="0" rtl="0" algn="l">
              <a:lnSpc>
                <a:spcPct val="111020"/>
              </a:lnSpc>
              <a:spcBef>
                <a:spcPts val="0"/>
              </a:spcBef>
              <a:spcAft>
                <a:spcPts val="0"/>
              </a:spcAft>
              <a:buNone/>
            </a:pPr>
            <a:r>
              <a:rPr b="1" lang="en-US" sz="2200">
                <a:solidFill>
                  <a:srgbClr val="F3F1E9"/>
                </a:solidFill>
                <a:latin typeface="Trebuchet MS"/>
                <a:ea typeface="Trebuchet MS"/>
                <a:cs typeface="Trebuchet MS"/>
                <a:sym typeface="Trebuchet MS"/>
              </a:rPr>
              <a:t>1	</a:t>
            </a:r>
            <a:r>
              <a:rPr lang="en-US" sz="2200">
                <a:latin typeface="Verdana"/>
                <a:ea typeface="Verdana"/>
                <a:cs typeface="Verdana"/>
                <a:sym typeface="Verdana"/>
              </a:rPr>
              <a:t>Програма видачі житлових сертифікатів</a:t>
            </a:r>
            <a:endParaRPr sz="2200">
              <a:latin typeface="Verdana"/>
              <a:ea typeface="Verdana"/>
              <a:cs typeface="Verdana"/>
              <a:sym typeface="Verdana"/>
            </a:endParaRPr>
          </a:p>
        </p:txBody>
      </p:sp>
      <p:sp>
        <p:nvSpPr>
          <p:cNvPr id="84" name="Google Shape;84;g364110d9792_1_63"/>
          <p:cNvSpPr txBox="1"/>
          <p:nvPr/>
        </p:nvSpPr>
        <p:spPr>
          <a:xfrm>
            <a:off x="13455910" y="5449284"/>
            <a:ext cx="163500" cy="352500"/>
          </a:xfrm>
          <a:prstGeom prst="rect">
            <a:avLst/>
          </a:prstGeom>
          <a:noFill/>
          <a:ln>
            <a:noFill/>
          </a:ln>
        </p:spPr>
        <p:txBody>
          <a:bodyPr anchorCtr="0" anchor="t" bIns="0" lIns="0" spcFirstLastPara="1" rIns="0" wrap="square" tIns="13850">
            <a:spAutoFit/>
          </a:bodyPr>
          <a:lstStyle/>
          <a:p>
            <a:pPr indent="0" lvl="0" marL="0" rtl="0" algn="l">
              <a:lnSpc>
                <a:spcPct val="100000"/>
              </a:lnSpc>
              <a:spcBef>
                <a:spcPts val="0"/>
              </a:spcBef>
              <a:spcAft>
                <a:spcPts val="0"/>
              </a:spcAft>
              <a:buNone/>
            </a:pPr>
            <a:r>
              <a:rPr b="1" lang="en-US" sz="2200">
                <a:solidFill>
                  <a:srgbClr val="F3F1E9"/>
                </a:solidFill>
                <a:latin typeface="Trebuchet MS"/>
                <a:ea typeface="Trebuchet MS"/>
                <a:cs typeface="Trebuchet MS"/>
                <a:sym typeface="Trebuchet MS"/>
              </a:rPr>
              <a:t>2</a:t>
            </a:r>
            <a:endParaRPr sz="2200">
              <a:latin typeface="Trebuchet MS"/>
              <a:ea typeface="Trebuchet MS"/>
              <a:cs typeface="Trebuchet MS"/>
              <a:sym typeface="Trebuchet MS"/>
            </a:endParaRPr>
          </a:p>
        </p:txBody>
      </p:sp>
      <p:pic>
        <p:nvPicPr>
          <p:cNvPr id="85" name="Google Shape;85;g364110d9792_1_63"/>
          <p:cNvPicPr preferRelativeResize="0"/>
          <p:nvPr/>
        </p:nvPicPr>
        <p:blipFill rotWithShape="1">
          <a:blip r:embed="rId3">
            <a:alphaModFix/>
          </a:blip>
          <a:srcRect b="0" l="0" r="0" t="0"/>
          <a:stretch/>
        </p:blipFill>
        <p:spPr>
          <a:xfrm>
            <a:off x="1297238" y="2706365"/>
            <a:ext cx="809943" cy="809943"/>
          </a:xfrm>
          <a:prstGeom prst="rect">
            <a:avLst/>
          </a:prstGeom>
          <a:noFill/>
          <a:ln>
            <a:noFill/>
          </a:ln>
        </p:spPr>
      </p:pic>
      <p:pic>
        <p:nvPicPr>
          <p:cNvPr id="86" name="Google Shape;86;g364110d9792_1_63"/>
          <p:cNvPicPr preferRelativeResize="0"/>
          <p:nvPr/>
        </p:nvPicPr>
        <p:blipFill rotWithShape="1">
          <a:blip r:embed="rId4">
            <a:alphaModFix/>
          </a:blip>
          <a:srcRect b="0" l="0" r="0" t="0"/>
          <a:stretch/>
        </p:blipFill>
        <p:spPr>
          <a:xfrm>
            <a:off x="12880849" y="2779878"/>
            <a:ext cx="809943" cy="809943"/>
          </a:xfrm>
          <a:prstGeom prst="rect">
            <a:avLst/>
          </a:prstGeom>
          <a:noFill/>
          <a:ln>
            <a:noFill/>
          </a:ln>
        </p:spPr>
      </p:pic>
      <p:pic>
        <p:nvPicPr>
          <p:cNvPr id="87" name="Google Shape;87;g364110d9792_1_63"/>
          <p:cNvPicPr preferRelativeResize="0"/>
          <p:nvPr/>
        </p:nvPicPr>
        <p:blipFill rotWithShape="1">
          <a:blip r:embed="rId5">
            <a:alphaModFix/>
          </a:blip>
          <a:srcRect b="0" l="0" r="0" t="0"/>
          <a:stretch/>
        </p:blipFill>
        <p:spPr>
          <a:xfrm>
            <a:off x="6916999" y="2765365"/>
            <a:ext cx="809943" cy="809943"/>
          </a:xfrm>
          <a:prstGeom prst="rect">
            <a:avLst/>
          </a:prstGeom>
          <a:noFill/>
          <a:ln>
            <a:noFill/>
          </a:ln>
        </p:spPr>
      </p:pic>
      <p:sp>
        <p:nvSpPr>
          <p:cNvPr id="88" name="Google Shape;88;g364110d9792_1_63"/>
          <p:cNvSpPr txBox="1"/>
          <p:nvPr/>
        </p:nvSpPr>
        <p:spPr>
          <a:xfrm>
            <a:off x="2504200" y="8429300"/>
            <a:ext cx="14815800" cy="1131600"/>
          </a:xfrm>
          <a:prstGeom prst="rect">
            <a:avLst/>
          </a:prstGeom>
          <a:noFill/>
          <a:ln>
            <a:noFill/>
          </a:ln>
        </p:spPr>
        <p:txBody>
          <a:bodyPr anchorCtr="0" anchor="t" bIns="0" lIns="0" spcFirstLastPara="1" rIns="0" wrap="square" tIns="23100">
            <a:spAutoFit/>
          </a:bodyPr>
          <a:lstStyle/>
          <a:p>
            <a:pPr indent="0" lvl="0" marL="0" rtl="0" algn="just">
              <a:spcBef>
                <a:spcPts val="0"/>
              </a:spcBef>
              <a:spcAft>
                <a:spcPts val="0"/>
              </a:spcAft>
              <a:buClr>
                <a:srgbClr val="020407"/>
              </a:buClr>
              <a:buSzPts val="2250"/>
              <a:buFont typeface="Arial"/>
              <a:buNone/>
            </a:pPr>
            <a:r>
              <a:rPr lang="en-US" sz="2400">
                <a:solidFill>
                  <a:srgbClr val="020407"/>
                </a:solidFill>
                <a:latin typeface="Verdana"/>
                <a:ea typeface="Verdana"/>
                <a:cs typeface="Verdana"/>
                <a:sym typeface="Verdana"/>
              </a:rPr>
              <a:t>Для подання заяви на допомогу за пошкоджене та знищене житло право власності на нього повинно бути зареєстрованим в Державному реєстрі речових прав</a:t>
            </a:r>
            <a:endParaRPr sz="2400">
              <a:solidFill>
                <a:schemeClr val="dk1"/>
              </a:solidFill>
              <a:latin typeface="Verdana"/>
              <a:ea typeface="Verdana"/>
              <a:cs typeface="Verdana"/>
              <a:sym typeface="Verdana"/>
            </a:endParaRPr>
          </a:p>
          <a:p>
            <a:pPr indent="0" lvl="0" marL="12700" marR="0" rtl="0" algn="l">
              <a:lnSpc>
                <a:spcPct val="118888"/>
              </a:lnSpc>
              <a:spcBef>
                <a:spcPts val="0"/>
              </a:spcBef>
              <a:spcAft>
                <a:spcPts val="0"/>
              </a:spcAft>
              <a:buNone/>
            </a:pPr>
            <a:r>
              <a:t/>
            </a:r>
            <a:endParaRPr sz="2400">
              <a:solidFill>
                <a:srgbClr val="231F20"/>
              </a:solidFill>
              <a:latin typeface="Verdana"/>
              <a:ea typeface="Verdana"/>
              <a:cs typeface="Verdana"/>
              <a:sym typeface="Verdana"/>
            </a:endParaRPr>
          </a:p>
        </p:txBody>
      </p:sp>
      <p:pic>
        <p:nvPicPr>
          <p:cNvPr id="89" name="Google Shape;89;g364110d9792_1_63"/>
          <p:cNvPicPr preferRelativeResize="0"/>
          <p:nvPr/>
        </p:nvPicPr>
        <p:blipFill rotWithShape="1">
          <a:blip r:embed="rId6">
            <a:alphaModFix/>
          </a:blip>
          <a:srcRect b="0" l="0" r="0" t="0"/>
          <a:stretch/>
        </p:blipFill>
        <p:spPr>
          <a:xfrm>
            <a:off x="949753" y="8252101"/>
            <a:ext cx="1131619" cy="113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 name="Shape 93"/>
        <p:cNvGrpSpPr/>
        <p:nvPr/>
      </p:nvGrpSpPr>
      <p:grpSpPr>
        <a:xfrm>
          <a:off x="0" y="0"/>
          <a:ext cx="0" cy="0"/>
          <a:chOff x="0" y="0"/>
          <a:chExt cx="0" cy="0"/>
        </a:xfrm>
      </p:grpSpPr>
      <p:sp>
        <p:nvSpPr>
          <p:cNvPr id="94" name="Google Shape;94;g364110d9792_1_139"/>
          <p:cNvSpPr/>
          <p:nvPr/>
        </p:nvSpPr>
        <p:spPr>
          <a:xfrm>
            <a:off x="0" y="0"/>
            <a:ext cx="18294731" cy="10290931"/>
          </a:xfrm>
          <a:custGeom>
            <a:rect b="b" l="l" r="r" t="t"/>
            <a:pathLst>
              <a:path extrusionOk="0" h="11308715" w="20104100">
                <a:moveTo>
                  <a:pt x="20104100" y="0"/>
                </a:moveTo>
                <a:lnTo>
                  <a:pt x="0" y="0"/>
                </a:lnTo>
                <a:lnTo>
                  <a:pt x="0" y="11308556"/>
                </a:lnTo>
                <a:lnTo>
                  <a:pt x="20104100" y="11308556"/>
                </a:lnTo>
                <a:lnTo>
                  <a:pt x="2010410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95" name="Google Shape;95;g364110d9792_1_139"/>
          <p:cNvSpPr txBox="1"/>
          <p:nvPr>
            <p:ph type="title"/>
          </p:nvPr>
        </p:nvSpPr>
        <p:spPr>
          <a:xfrm>
            <a:off x="1136125" y="396202"/>
            <a:ext cx="15067500" cy="814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lang="en-US" sz="5200"/>
              <a:t>єВідновлення: Поточний та середній ремонт</a:t>
            </a:r>
            <a:endParaRPr sz="5200"/>
          </a:p>
        </p:txBody>
      </p:sp>
      <p:grpSp>
        <p:nvGrpSpPr>
          <p:cNvPr id="96" name="Google Shape;96;g364110d9792_1_139"/>
          <p:cNvGrpSpPr/>
          <p:nvPr/>
        </p:nvGrpSpPr>
        <p:grpSpPr>
          <a:xfrm>
            <a:off x="1167607" y="1571115"/>
            <a:ext cx="16063071" cy="724883"/>
            <a:chOff x="1283508" y="1727259"/>
            <a:chExt cx="17657548" cy="796925"/>
          </a:xfrm>
        </p:grpSpPr>
        <p:sp>
          <p:nvSpPr>
            <p:cNvPr id="97" name="Google Shape;97;g364110d9792_1_139"/>
            <p:cNvSpPr/>
            <p:nvPr/>
          </p:nvSpPr>
          <p:spPr>
            <a:xfrm>
              <a:off x="1283508" y="1727259"/>
              <a:ext cx="3846195" cy="796925"/>
            </a:xfrm>
            <a:custGeom>
              <a:rect b="b" l="l" r="r" t="t"/>
              <a:pathLst>
                <a:path extrusionOk="0" h="796925" w="3846195">
                  <a:moveTo>
                    <a:pt x="3307223" y="0"/>
                  </a:moveTo>
                  <a:lnTo>
                    <a:pt x="538672" y="0"/>
                  </a:lnTo>
                  <a:lnTo>
                    <a:pt x="476394" y="490"/>
                  </a:lnTo>
                  <a:lnTo>
                    <a:pt x="421395" y="1820"/>
                  </a:lnTo>
                  <a:lnTo>
                    <a:pt x="373068" y="4411"/>
                  </a:lnTo>
                  <a:lnTo>
                    <a:pt x="330808" y="8683"/>
                  </a:lnTo>
                  <a:lnTo>
                    <a:pt x="262060" y="23949"/>
                  </a:lnTo>
                  <a:lnTo>
                    <a:pt x="216153" y="44007"/>
                  </a:lnTo>
                  <a:lnTo>
                    <a:pt x="173532" y="69397"/>
                  </a:lnTo>
                  <a:lnTo>
                    <a:pt x="134604" y="99709"/>
                  </a:lnTo>
                  <a:lnTo>
                    <a:pt x="99780" y="134534"/>
                  </a:lnTo>
                  <a:lnTo>
                    <a:pt x="69468" y="173461"/>
                  </a:lnTo>
                  <a:lnTo>
                    <a:pt x="44078" y="216083"/>
                  </a:lnTo>
                  <a:lnTo>
                    <a:pt x="24020" y="261990"/>
                  </a:lnTo>
                  <a:lnTo>
                    <a:pt x="6051" y="329048"/>
                  </a:lnTo>
                  <a:lnTo>
                    <a:pt x="0" y="398208"/>
                  </a:lnTo>
                  <a:lnTo>
                    <a:pt x="1518" y="432954"/>
                  </a:lnTo>
                  <a:lnTo>
                    <a:pt x="13563" y="501259"/>
                  </a:lnTo>
                  <a:lnTo>
                    <a:pt x="44078" y="580335"/>
                  </a:lnTo>
                  <a:lnTo>
                    <a:pt x="69468" y="622956"/>
                  </a:lnTo>
                  <a:lnTo>
                    <a:pt x="99780" y="661884"/>
                  </a:lnTo>
                  <a:lnTo>
                    <a:pt x="134604" y="696708"/>
                  </a:lnTo>
                  <a:lnTo>
                    <a:pt x="173532" y="727020"/>
                  </a:lnTo>
                  <a:lnTo>
                    <a:pt x="216153" y="752410"/>
                  </a:lnTo>
                  <a:lnTo>
                    <a:pt x="262060" y="772469"/>
                  </a:lnTo>
                  <a:lnTo>
                    <a:pt x="330808" y="787735"/>
                  </a:lnTo>
                  <a:lnTo>
                    <a:pt x="373068" y="792007"/>
                  </a:lnTo>
                  <a:lnTo>
                    <a:pt x="421395" y="794598"/>
                  </a:lnTo>
                  <a:lnTo>
                    <a:pt x="476394" y="795928"/>
                  </a:lnTo>
                  <a:lnTo>
                    <a:pt x="538672" y="796418"/>
                  </a:lnTo>
                  <a:lnTo>
                    <a:pt x="3307223" y="796418"/>
                  </a:lnTo>
                  <a:lnTo>
                    <a:pt x="3369501" y="795928"/>
                  </a:lnTo>
                  <a:lnTo>
                    <a:pt x="3424500" y="794598"/>
                  </a:lnTo>
                  <a:lnTo>
                    <a:pt x="3472826" y="792007"/>
                  </a:lnTo>
                  <a:lnTo>
                    <a:pt x="3515086" y="787735"/>
                  </a:lnTo>
                  <a:lnTo>
                    <a:pt x="3583835" y="772469"/>
                  </a:lnTo>
                  <a:lnTo>
                    <a:pt x="3629741" y="752410"/>
                  </a:lnTo>
                  <a:lnTo>
                    <a:pt x="3672363" y="727020"/>
                  </a:lnTo>
                  <a:lnTo>
                    <a:pt x="3711290" y="696708"/>
                  </a:lnTo>
                  <a:lnTo>
                    <a:pt x="3746115" y="661884"/>
                  </a:lnTo>
                  <a:lnTo>
                    <a:pt x="3776427" y="622956"/>
                  </a:lnTo>
                  <a:lnTo>
                    <a:pt x="3801816" y="580335"/>
                  </a:lnTo>
                  <a:lnTo>
                    <a:pt x="3821875" y="534428"/>
                  </a:lnTo>
                  <a:lnTo>
                    <a:pt x="3839843" y="467369"/>
                  </a:lnTo>
                  <a:lnTo>
                    <a:pt x="3845894" y="398208"/>
                  </a:lnTo>
                  <a:lnTo>
                    <a:pt x="3844376" y="363464"/>
                  </a:lnTo>
                  <a:lnTo>
                    <a:pt x="3832332" y="295158"/>
                  </a:lnTo>
                  <a:lnTo>
                    <a:pt x="3801816" y="216083"/>
                  </a:lnTo>
                  <a:lnTo>
                    <a:pt x="3776427" y="173461"/>
                  </a:lnTo>
                  <a:lnTo>
                    <a:pt x="3746115" y="134534"/>
                  </a:lnTo>
                  <a:lnTo>
                    <a:pt x="3711290" y="99709"/>
                  </a:lnTo>
                  <a:lnTo>
                    <a:pt x="3672363" y="69397"/>
                  </a:lnTo>
                  <a:lnTo>
                    <a:pt x="3629741" y="44007"/>
                  </a:lnTo>
                  <a:lnTo>
                    <a:pt x="3583835" y="23949"/>
                  </a:lnTo>
                  <a:lnTo>
                    <a:pt x="3515086" y="8683"/>
                  </a:lnTo>
                  <a:lnTo>
                    <a:pt x="3472826" y="4411"/>
                  </a:lnTo>
                  <a:lnTo>
                    <a:pt x="3424500" y="1820"/>
                  </a:lnTo>
                  <a:lnTo>
                    <a:pt x="3369501" y="490"/>
                  </a:lnTo>
                  <a:lnTo>
                    <a:pt x="3307223" y="0"/>
                  </a:lnTo>
                  <a:close/>
                </a:path>
              </a:pathLst>
            </a:custGeom>
            <a:solidFill>
              <a:srgbClr val="32C2B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98" name="Google Shape;98;g364110d9792_1_139"/>
            <p:cNvSpPr/>
            <p:nvPr/>
          </p:nvSpPr>
          <p:spPr>
            <a:xfrm>
              <a:off x="3596281" y="1737660"/>
              <a:ext cx="15344775" cy="775969"/>
            </a:xfrm>
            <a:custGeom>
              <a:rect b="b" l="l" r="r" t="t"/>
              <a:pathLst>
                <a:path extrusionOk="0" h="775969" w="15344775">
                  <a:moveTo>
                    <a:pt x="592829" y="0"/>
                  </a:moveTo>
                  <a:lnTo>
                    <a:pt x="14751864" y="0"/>
                  </a:lnTo>
                  <a:lnTo>
                    <a:pt x="14820185" y="68"/>
                  </a:lnTo>
                  <a:lnTo>
                    <a:pt x="14880826" y="545"/>
                  </a:lnTo>
                  <a:lnTo>
                    <a:pt x="14934380" y="1841"/>
                  </a:lnTo>
                  <a:lnTo>
                    <a:pt x="14981436" y="4363"/>
                  </a:lnTo>
                  <a:lnTo>
                    <a:pt x="15022585" y="8523"/>
                  </a:lnTo>
                  <a:lnTo>
                    <a:pt x="15089530" y="23387"/>
                  </a:lnTo>
                  <a:lnTo>
                    <a:pt x="15134227" y="42919"/>
                  </a:lnTo>
                  <a:lnTo>
                    <a:pt x="15175727" y="67641"/>
                  </a:lnTo>
                  <a:lnTo>
                    <a:pt x="15213630" y="97156"/>
                  </a:lnTo>
                  <a:lnTo>
                    <a:pt x="15247539" y="131065"/>
                  </a:lnTo>
                  <a:lnTo>
                    <a:pt x="15277055" y="168969"/>
                  </a:lnTo>
                  <a:lnTo>
                    <a:pt x="15301779" y="210470"/>
                  </a:lnTo>
                  <a:lnTo>
                    <a:pt x="15321313" y="255170"/>
                  </a:lnTo>
                  <a:lnTo>
                    <a:pt x="15338803" y="320466"/>
                  </a:lnTo>
                  <a:lnTo>
                    <a:pt x="15344695" y="387808"/>
                  </a:lnTo>
                  <a:lnTo>
                    <a:pt x="15343216" y="421640"/>
                  </a:lnTo>
                  <a:lnTo>
                    <a:pt x="15331491" y="488149"/>
                  </a:lnTo>
                  <a:lnTo>
                    <a:pt x="15301779" y="565146"/>
                  </a:lnTo>
                  <a:lnTo>
                    <a:pt x="15277055" y="606647"/>
                  </a:lnTo>
                  <a:lnTo>
                    <a:pt x="15247539" y="644551"/>
                  </a:lnTo>
                  <a:lnTo>
                    <a:pt x="15213630" y="678460"/>
                  </a:lnTo>
                  <a:lnTo>
                    <a:pt x="15175727" y="707975"/>
                  </a:lnTo>
                  <a:lnTo>
                    <a:pt x="15134227" y="732697"/>
                  </a:lnTo>
                  <a:lnTo>
                    <a:pt x="15089530" y="752229"/>
                  </a:lnTo>
                  <a:lnTo>
                    <a:pt x="15022585" y="767093"/>
                  </a:lnTo>
                  <a:lnTo>
                    <a:pt x="14981436" y="771252"/>
                  </a:lnTo>
                  <a:lnTo>
                    <a:pt x="14934380" y="773775"/>
                  </a:lnTo>
                  <a:lnTo>
                    <a:pt x="14880826" y="775071"/>
                  </a:lnTo>
                  <a:lnTo>
                    <a:pt x="14820185" y="775548"/>
                  </a:lnTo>
                  <a:lnTo>
                    <a:pt x="14751864" y="775616"/>
                  </a:lnTo>
                  <a:lnTo>
                    <a:pt x="592829" y="775616"/>
                  </a:lnTo>
                  <a:lnTo>
                    <a:pt x="524509" y="775548"/>
                  </a:lnTo>
                  <a:lnTo>
                    <a:pt x="463868" y="775071"/>
                  </a:lnTo>
                  <a:lnTo>
                    <a:pt x="410316" y="773775"/>
                  </a:lnTo>
                  <a:lnTo>
                    <a:pt x="363260" y="771252"/>
                  </a:lnTo>
                  <a:lnTo>
                    <a:pt x="322111" y="767093"/>
                  </a:lnTo>
                  <a:lnTo>
                    <a:pt x="255170" y="752229"/>
                  </a:lnTo>
                  <a:lnTo>
                    <a:pt x="210470" y="732697"/>
                  </a:lnTo>
                  <a:lnTo>
                    <a:pt x="168969" y="707975"/>
                  </a:lnTo>
                  <a:lnTo>
                    <a:pt x="131065" y="678460"/>
                  </a:lnTo>
                  <a:lnTo>
                    <a:pt x="97156" y="644551"/>
                  </a:lnTo>
                  <a:lnTo>
                    <a:pt x="67641" y="606647"/>
                  </a:lnTo>
                  <a:lnTo>
                    <a:pt x="42919" y="565146"/>
                  </a:lnTo>
                  <a:lnTo>
                    <a:pt x="23387" y="520446"/>
                  </a:lnTo>
                  <a:lnTo>
                    <a:pt x="5891" y="455150"/>
                  </a:lnTo>
                  <a:lnTo>
                    <a:pt x="0" y="387808"/>
                  </a:lnTo>
                  <a:lnTo>
                    <a:pt x="1478" y="353976"/>
                  </a:lnTo>
                  <a:lnTo>
                    <a:pt x="13205" y="287467"/>
                  </a:lnTo>
                  <a:lnTo>
                    <a:pt x="42919" y="210470"/>
                  </a:lnTo>
                  <a:lnTo>
                    <a:pt x="67641" y="168969"/>
                  </a:lnTo>
                  <a:lnTo>
                    <a:pt x="97156" y="131065"/>
                  </a:lnTo>
                  <a:lnTo>
                    <a:pt x="131065" y="97156"/>
                  </a:lnTo>
                  <a:lnTo>
                    <a:pt x="168969" y="67641"/>
                  </a:lnTo>
                  <a:lnTo>
                    <a:pt x="210470" y="42919"/>
                  </a:lnTo>
                  <a:lnTo>
                    <a:pt x="255170" y="23387"/>
                  </a:lnTo>
                  <a:lnTo>
                    <a:pt x="322111" y="8523"/>
                  </a:lnTo>
                  <a:lnTo>
                    <a:pt x="363260" y="4363"/>
                  </a:lnTo>
                  <a:lnTo>
                    <a:pt x="410316" y="1841"/>
                  </a:lnTo>
                  <a:lnTo>
                    <a:pt x="463868" y="545"/>
                  </a:lnTo>
                  <a:lnTo>
                    <a:pt x="524509" y="68"/>
                  </a:lnTo>
                  <a:lnTo>
                    <a:pt x="592829" y="0"/>
                  </a:lnTo>
                  <a:close/>
                </a:path>
              </a:pathLst>
            </a:custGeom>
            <a:noFill/>
            <a:ln cap="flat" cmpd="sng" w="19025">
              <a:solidFill>
                <a:srgbClr val="32C2B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99" name="Google Shape;99;g364110d9792_1_139"/>
          <p:cNvSpPr txBox="1"/>
          <p:nvPr/>
        </p:nvSpPr>
        <p:spPr>
          <a:xfrm>
            <a:off x="1534750" y="1712475"/>
            <a:ext cx="3002400" cy="3063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lang="en-US" sz="1900">
                <a:latin typeface="Verdana"/>
                <a:ea typeface="Verdana"/>
                <a:cs typeface="Verdana"/>
                <a:sym typeface="Verdana"/>
              </a:rPr>
              <a:t>Хто може отримати?</a:t>
            </a:r>
            <a:endParaRPr sz="1900">
              <a:latin typeface="Verdana"/>
              <a:ea typeface="Verdana"/>
              <a:cs typeface="Verdana"/>
              <a:sym typeface="Verdana"/>
            </a:endParaRPr>
          </a:p>
        </p:txBody>
      </p:sp>
      <p:sp>
        <p:nvSpPr>
          <p:cNvPr id="100" name="Google Shape;100;g364110d9792_1_139"/>
          <p:cNvSpPr txBox="1"/>
          <p:nvPr/>
        </p:nvSpPr>
        <p:spPr>
          <a:xfrm>
            <a:off x="4847009" y="1644142"/>
            <a:ext cx="11891400" cy="4950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rPr lang="en-US">
                <a:solidFill>
                  <a:srgbClr val="231F20"/>
                </a:solidFill>
                <a:latin typeface="Verdana"/>
                <a:ea typeface="Verdana"/>
                <a:cs typeface="Verdana"/>
                <a:sym typeface="Verdana"/>
              </a:rPr>
              <a:t>Власники приватних будинків або квартир (житлових приміщень), пошкоджених </a:t>
            </a:r>
            <a:r>
              <a:rPr lang="en-US">
                <a:solidFill>
                  <a:srgbClr val="231F20"/>
                </a:solidFill>
                <a:latin typeface="Verdana"/>
                <a:ea typeface="Verdana"/>
                <a:cs typeface="Verdana"/>
                <a:sym typeface="Verdana"/>
              </a:rPr>
              <a:t>внаслідок</a:t>
            </a:r>
            <a:r>
              <a:rPr lang="en-US">
                <a:solidFill>
                  <a:srgbClr val="231F20"/>
                </a:solidFill>
                <a:latin typeface="Verdana"/>
                <a:ea typeface="Verdana"/>
                <a:cs typeface="Verdana"/>
                <a:sym typeface="Verdana"/>
              </a:rPr>
              <a:t> бойових дій, які не проводили ремонт власними силами та чиї об’єкти не розташовані на окупованій території або в зоні активних бойових дій</a:t>
            </a:r>
            <a:endParaRPr>
              <a:latin typeface="Verdana"/>
              <a:ea typeface="Verdana"/>
              <a:cs typeface="Verdana"/>
              <a:sym typeface="Verdana"/>
            </a:endParaRPr>
          </a:p>
        </p:txBody>
      </p:sp>
      <p:sp>
        <p:nvSpPr>
          <p:cNvPr id="101" name="Google Shape;101;g364110d9792_1_139"/>
          <p:cNvSpPr/>
          <p:nvPr/>
        </p:nvSpPr>
        <p:spPr>
          <a:xfrm>
            <a:off x="1167575" y="2902775"/>
            <a:ext cx="4076967" cy="6866141"/>
          </a:xfrm>
          <a:custGeom>
            <a:rect b="b" l="l" r="r" t="t"/>
            <a:pathLst>
              <a:path extrusionOk="0" h="7304405" w="3846195">
                <a:moveTo>
                  <a:pt x="608835" y="0"/>
                </a:moveTo>
                <a:lnTo>
                  <a:pt x="3237058" y="0"/>
                </a:lnTo>
                <a:lnTo>
                  <a:pt x="3309356" y="86"/>
                </a:lnTo>
                <a:lnTo>
                  <a:pt x="3373529" y="695"/>
                </a:lnTo>
                <a:lnTo>
                  <a:pt x="3430201" y="2348"/>
                </a:lnTo>
                <a:lnTo>
                  <a:pt x="3479998" y="5567"/>
                </a:lnTo>
                <a:lnTo>
                  <a:pt x="3523543" y="10873"/>
                </a:lnTo>
                <a:lnTo>
                  <a:pt x="3561464" y="18788"/>
                </a:lnTo>
                <a:lnTo>
                  <a:pt x="3637134" y="48515"/>
                </a:lnTo>
                <a:lnTo>
                  <a:pt x="3676825" y="72159"/>
                </a:lnTo>
                <a:lnTo>
                  <a:pt x="3713076" y="100387"/>
                </a:lnTo>
                <a:lnTo>
                  <a:pt x="3745506" y="132817"/>
                </a:lnTo>
                <a:lnTo>
                  <a:pt x="3773734" y="169069"/>
                </a:lnTo>
                <a:lnTo>
                  <a:pt x="3797379" y="208760"/>
                </a:lnTo>
                <a:lnTo>
                  <a:pt x="3816058" y="251510"/>
                </a:lnTo>
                <a:lnTo>
                  <a:pt x="3835021" y="322350"/>
                </a:lnTo>
                <a:lnTo>
                  <a:pt x="3840327" y="365896"/>
                </a:lnTo>
                <a:lnTo>
                  <a:pt x="3843545" y="415692"/>
                </a:lnTo>
                <a:lnTo>
                  <a:pt x="3845198" y="472364"/>
                </a:lnTo>
                <a:lnTo>
                  <a:pt x="3845807" y="536537"/>
                </a:lnTo>
                <a:lnTo>
                  <a:pt x="3845894" y="608835"/>
                </a:lnTo>
                <a:lnTo>
                  <a:pt x="3845894" y="6695524"/>
                </a:lnTo>
                <a:lnTo>
                  <a:pt x="3845807" y="6767823"/>
                </a:lnTo>
                <a:lnTo>
                  <a:pt x="3845198" y="6831996"/>
                </a:lnTo>
                <a:lnTo>
                  <a:pt x="3843545" y="6888668"/>
                </a:lnTo>
                <a:lnTo>
                  <a:pt x="3840327" y="6938464"/>
                </a:lnTo>
                <a:lnTo>
                  <a:pt x="3835021" y="6982010"/>
                </a:lnTo>
                <a:lnTo>
                  <a:pt x="3827105" y="7019930"/>
                </a:lnTo>
                <a:lnTo>
                  <a:pt x="3797379" y="7095600"/>
                </a:lnTo>
                <a:lnTo>
                  <a:pt x="3773734" y="7135291"/>
                </a:lnTo>
                <a:lnTo>
                  <a:pt x="3745506" y="7171543"/>
                </a:lnTo>
                <a:lnTo>
                  <a:pt x="3713076" y="7203973"/>
                </a:lnTo>
                <a:lnTo>
                  <a:pt x="3676825" y="7232201"/>
                </a:lnTo>
                <a:lnTo>
                  <a:pt x="3637134" y="7255845"/>
                </a:lnTo>
                <a:lnTo>
                  <a:pt x="3594383" y="7274525"/>
                </a:lnTo>
                <a:lnTo>
                  <a:pt x="3523543" y="7293487"/>
                </a:lnTo>
                <a:lnTo>
                  <a:pt x="3479998" y="7298793"/>
                </a:lnTo>
                <a:lnTo>
                  <a:pt x="3430201" y="7302012"/>
                </a:lnTo>
                <a:lnTo>
                  <a:pt x="3373529" y="7303664"/>
                </a:lnTo>
                <a:lnTo>
                  <a:pt x="3309356" y="7304273"/>
                </a:lnTo>
                <a:lnTo>
                  <a:pt x="3237058" y="7304360"/>
                </a:lnTo>
                <a:lnTo>
                  <a:pt x="608835" y="7304360"/>
                </a:lnTo>
                <a:lnTo>
                  <a:pt x="536537" y="7304273"/>
                </a:lnTo>
                <a:lnTo>
                  <a:pt x="472364" y="7303664"/>
                </a:lnTo>
                <a:lnTo>
                  <a:pt x="415692" y="7302012"/>
                </a:lnTo>
                <a:lnTo>
                  <a:pt x="365896" y="7298793"/>
                </a:lnTo>
                <a:lnTo>
                  <a:pt x="322350" y="7293487"/>
                </a:lnTo>
                <a:lnTo>
                  <a:pt x="284430" y="7285572"/>
                </a:lnTo>
                <a:lnTo>
                  <a:pt x="208760" y="7255845"/>
                </a:lnTo>
                <a:lnTo>
                  <a:pt x="169069" y="7232201"/>
                </a:lnTo>
                <a:lnTo>
                  <a:pt x="132817" y="7203973"/>
                </a:lnTo>
                <a:lnTo>
                  <a:pt x="100387" y="7171543"/>
                </a:lnTo>
                <a:lnTo>
                  <a:pt x="72159" y="7135291"/>
                </a:lnTo>
                <a:lnTo>
                  <a:pt x="48515" y="7095600"/>
                </a:lnTo>
                <a:lnTo>
                  <a:pt x="29835" y="7052850"/>
                </a:lnTo>
                <a:lnTo>
                  <a:pt x="10873" y="6982010"/>
                </a:lnTo>
                <a:lnTo>
                  <a:pt x="5567" y="6938464"/>
                </a:lnTo>
                <a:lnTo>
                  <a:pt x="2348" y="6888668"/>
                </a:lnTo>
                <a:lnTo>
                  <a:pt x="695" y="6831996"/>
                </a:lnTo>
                <a:lnTo>
                  <a:pt x="86" y="6767823"/>
                </a:lnTo>
                <a:lnTo>
                  <a:pt x="0" y="6695524"/>
                </a:lnTo>
                <a:lnTo>
                  <a:pt x="0" y="608835"/>
                </a:lnTo>
                <a:lnTo>
                  <a:pt x="86" y="536537"/>
                </a:lnTo>
                <a:lnTo>
                  <a:pt x="695" y="472364"/>
                </a:lnTo>
                <a:lnTo>
                  <a:pt x="2348" y="415692"/>
                </a:lnTo>
                <a:lnTo>
                  <a:pt x="5567" y="365896"/>
                </a:lnTo>
                <a:lnTo>
                  <a:pt x="10873" y="322350"/>
                </a:lnTo>
                <a:lnTo>
                  <a:pt x="18788" y="284430"/>
                </a:lnTo>
                <a:lnTo>
                  <a:pt x="48515" y="208760"/>
                </a:lnTo>
                <a:lnTo>
                  <a:pt x="72159" y="169069"/>
                </a:lnTo>
                <a:lnTo>
                  <a:pt x="100387" y="132817"/>
                </a:lnTo>
                <a:lnTo>
                  <a:pt x="132817" y="100387"/>
                </a:lnTo>
                <a:lnTo>
                  <a:pt x="169069" y="72159"/>
                </a:lnTo>
                <a:lnTo>
                  <a:pt x="208760" y="48515"/>
                </a:lnTo>
                <a:lnTo>
                  <a:pt x="251510" y="29835"/>
                </a:lnTo>
                <a:lnTo>
                  <a:pt x="322350" y="10873"/>
                </a:lnTo>
                <a:lnTo>
                  <a:pt x="365896" y="5567"/>
                </a:lnTo>
                <a:lnTo>
                  <a:pt x="415692" y="2348"/>
                </a:lnTo>
                <a:lnTo>
                  <a:pt x="472364" y="695"/>
                </a:lnTo>
                <a:lnTo>
                  <a:pt x="536537" y="86"/>
                </a:lnTo>
                <a:lnTo>
                  <a:pt x="608835" y="0"/>
                </a:lnTo>
                <a:close/>
              </a:path>
              <a:path extrusionOk="0" h="7304405" w="3846195">
                <a:moveTo>
                  <a:pt x="592829" y="0"/>
                </a:moveTo>
                <a:lnTo>
                  <a:pt x="3253065" y="0"/>
                </a:lnTo>
                <a:lnTo>
                  <a:pt x="3321384" y="68"/>
                </a:lnTo>
                <a:lnTo>
                  <a:pt x="3382025" y="545"/>
                </a:lnTo>
                <a:lnTo>
                  <a:pt x="3435578" y="1841"/>
                </a:lnTo>
                <a:lnTo>
                  <a:pt x="3482633" y="4363"/>
                </a:lnTo>
                <a:lnTo>
                  <a:pt x="3523782" y="8523"/>
                </a:lnTo>
                <a:lnTo>
                  <a:pt x="3590724" y="23387"/>
                </a:lnTo>
                <a:lnTo>
                  <a:pt x="3635423" y="42919"/>
                </a:lnTo>
                <a:lnTo>
                  <a:pt x="3676924" y="67641"/>
                </a:lnTo>
                <a:lnTo>
                  <a:pt x="3714829" y="97156"/>
                </a:lnTo>
                <a:lnTo>
                  <a:pt x="3748737" y="131065"/>
                </a:lnTo>
                <a:lnTo>
                  <a:pt x="3778252" y="168969"/>
                </a:lnTo>
                <a:lnTo>
                  <a:pt x="3802975" y="210470"/>
                </a:lnTo>
                <a:lnTo>
                  <a:pt x="3822506" y="255170"/>
                </a:lnTo>
                <a:lnTo>
                  <a:pt x="3840002" y="320466"/>
                </a:lnTo>
                <a:lnTo>
                  <a:pt x="3845894" y="387808"/>
                </a:lnTo>
                <a:lnTo>
                  <a:pt x="3844415" y="421640"/>
                </a:lnTo>
                <a:lnTo>
                  <a:pt x="3832688" y="488149"/>
                </a:lnTo>
                <a:lnTo>
                  <a:pt x="3802975" y="565146"/>
                </a:lnTo>
                <a:lnTo>
                  <a:pt x="3778252" y="606647"/>
                </a:lnTo>
                <a:lnTo>
                  <a:pt x="3748737" y="644551"/>
                </a:lnTo>
                <a:lnTo>
                  <a:pt x="3714829" y="678460"/>
                </a:lnTo>
                <a:lnTo>
                  <a:pt x="3676924" y="707975"/>
                </a:lnTo>
                <a:lnTo>
                  <a:pt x="3635423" y="732697"/>
                </a:lnTo>
                <a:lnTo>
                  <a:pt x="3590724" y="752229"/>
                </a:lnTo>
                <a:lnTo>
                  <a:pt x="3523782" y="767093"/>
                </a:lnTo>
                <a:lnTo>
                  <a:pt x="3482633" y="771252"/>
                </a:lnTo>
                <a:lnTo>
                  <a:pt x="3435578" y="773775"/>
                </a:lnTo>
                <a:lnTo>
                  <a:pt x="3382025" y="775071"/>
                </a:lnTo>
                <a:lnTo>
                  <a:pt x="3321384" y="775548"/>
                </a:lnTo>
                <a:lnTo>
                  <a:pt x="3253065" y="775616"/>
                </a:lnTo>
                <a:lnTo>
                  <a:pt x="592829" y="775616"/>
                </a:lnTo>
                <a:lnTo>
                  <a:pt x="524509" y="775548"/>
                </a:lnTo>
                <a:lnTo>
                  <a:pt x="463868" y="775071"/>
                </a:lnTo>
                <a:lnTo>
                  <a:pt x="410316" y="773775"/>
                </a:lnTo>
                <a:lnTo>
                  <a:pt x="363260" y="771252"/>
                </a:lnTo>
                <a:lnTo>
                  <a:pt x="322111" y="767093"/>
                </a:lnTo>
                <a:lnTo>
                  <a:pt x="255170" y="752229"/>
                </a:lnTo>
                <a:lnTo>
                  <a:pt x="210470" y="732697"/>
                </a:lnTo>
                <a:lnTo>
                  <a:pt x="168969" y="707975"/>
                </a:lnTo>
                <a:lnTo>
                  <a:pt x="131065" y="678460"/>
                </a:lnTo>
                <a:lnTo>
                  <a:pt x="97156" y="644551"/>
                </a:lnTo>
                <a:lnTo>
                  <a:pt x="67641" y="606647"/>
                </a:lnTo>
                <a:lnTo>
                  <a:pt x="42919" y="565146"/>
                </a:lnTo>
                <a:lnTo>
                  <a:pt x="23387" y="520446"/>
                </a:lnTo>
                <a:lnTo>
                  <a:pt x="5891" y="455150"/>
                </a:lnTo>
                <a:lnTo>
                  <a:pt x="0" y="387808"/>
                </a:lnTo>
                <a:lnTo>
                  <a:pt x="1478" y="353976"/>
                </a:lnTo>
                <a:lnTo>
                  <a:pt x="13205" y="287467"/>
                </a:lnTo>
                <a:lnTo>
                  <a:pt x="42919" y="210470"/>
                </a:lnTo>
                <a:lnTo>
                  <a:pt x="67641" y="168969"/>
                </a:lnTo>
                <a:lnTo>
                  <a:pt x="97156" y="131065"/>
                </a:lnTo>
                <a:lnTo>
                  <a:pt x="131065" y="97156"/>
                </a:lnTo>
                <a:lnTo>
                  <a:pt x="168969" y="67641"/>
                </a:lnTo>
                <a:lnTo>
                  <a:pt x="210470" y="42919"/>
                </a:lnTo>
                <a:lnTo>
                  <a:pt x="255170" y="23387"/>
                </a:lnTo>
                <a:lnTo>
                  <a:pt x="322111" y="8523"/>
                </a:lnTo>
                <a:lnTo>
                  <a:pt x="363260" y="4363"/>
                </a:lnTo>
                <a:lnTo>
                  <a:pt x="410316" y="1841"/>
                </a:lnTo>
                <a:lnTo>
                  <a:pt x="463868" y="545"/>
                </a:lnTo>
                <a:lnTo>
                  <a:pt x="524509" y="68"/>
                </a:lnTo>
                <a:lnTo>
                  <a:pt x="592829" y="0"/>
                </a:lnTo>
                <a:close/>
              </a:path>
            </a:pathLst>
          </a:custGeom>
          <a:noFill/>
          <a:ln cap="flat" cmpd="sng" w="19025">
            <a:solidFill>
              <a:srgbClr val="32C2B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02" name="Google Shape;102;g364110d9792_1_139"/>
          <p:cNvSpPr txBox="1"/>
          <p:nvPr/>
        </p:nvSpPr>
        <p:spPr>
          <a:xfrm>
            <a:off x="1534744" y="3034669"/>
            <a:ext cx="2506200" cy="3219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Пріоритетні групи:</a:t>
            </a:r>
            <a:endParaRPr sz="2000">
              <a:latin typeface="Verdana"/>
              <a:ea typeface="Verdana"/>
              <a:cs typeface="Verdana"/>
              <a:sym typeface="Verdana"/>
            </a:endParaRPr>
          </a:p>
        </p:txBody>
      </p:sp>
      <p:sp>
        <p:nvSpPr>
          <p:cNvPr id="103" name="Google Shape;103;g364110d9792_1_139"/>
          <p:cNvSpPr txBox="1"/>
          <p:nvPr/>
        </p:nvSpPr>
        <p:spPr>
          <a:xfrm>
            <a:off x="1462325" y="3723825"/>
            <a:ext cx="3530100" cy="5899500"/>
          </a:xfrm>
          <a:prstGeom prst="rect">
            <a:avLst/>
          </a:prstGeom>
          <a:noFill/>
          <a:ln>
            <a:noFill/>
          </a:ln>
        </p:spPr>
        <p:txBody>
          <a:bodyPr anchorCtr="0" anchor="t" bIns="0" lIns="0" spcFirstLastPara="1" rIns="0" wrap="square" tIns="92425">
            <a:spAutoFit/>
          </a:bodyPr>
          <a:lstStyle/>
          <a:p>
            <a:pPr indent="-184150" lvl="0" marL="190500" rtl="0" algn="l">
              <a:lnSpc>
                <a:spcPct val="100000"/>
              </a:lnSpc>
              <a:spcBef>
                <a:spcPts val="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учасники бойових дій</a:t>
            </a:r>
            <a:endParaRPr sz="1500">
              <a:latin typeface="Verdana"/>
              <a:ea typeface="Verdana"/>
              <a:cs typeface="Verdana"/>
              <a:sym typeface="Verdana"/>
            </a:endParaRPr>
          </a:p>
          <a:p>
            <a:pPr indent="-184150" lvl="0" marL="190500" marR="0" rtl="0" algn="l">
              <a:lnSpc>
                <a:spcPct val="101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люди з інвалідністю внаслідок 	війни</a:t>
            </a:r>
            <a:endParaRPr sz="1500">
              <a:latin typeface="Verdana"/>
              <a:ea typeface="Verdana"/>
              <a:cs typeface="Verdana"/>
              <a:sym typeface="Verdana"/>
            </a:endParaRPr>
          </a:p>
          <a:p>
            <a:pPr indent="-184150" lvl="0" marL="190500" rtl="0" algn="l">
              <a:lnSpc>
                <a:spcPct val="100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ветерани війни</a:t>
            </a:r>
            <a:endParaRPr sz="1500">
              <a:latin typeface="Verdana"/>
              <a:ea typeface="Verdana"/>
              <a:cs typeface="Verdana"/>
              <a:sym typeface="Verdana"/>
            </a:endParaRPr>
          </a:p>
          <a:p>
            <a:pPr indent="-184150" lvl="0" marL="190500" marR="825500" rtl="0" algn="l">
              <a:lnSpc>
                <a:spcPct val="101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члени сімей загиблих 	військових</a:t>
            </a:r>
            <a:endParaRPr sz="1500">
              <a:latin typeface="Verdana"/>
              <a:ea typeface="Verdana"/>
              <a:cs typeface="Verdana"/>
              <a:sym typeface="Verdana"/>
            </a:endParaRPr>
          </a:p>
          <a:p>
            <a:pPr indent="-184150" lvl="0" marL="190500" rtl="0" algn="l">
              <a:lnSpc>
                <a:spcPct val="100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мобілізовані</a:t>
            </a:r>
            <a:endParaRPr sz="1500">
              <a:latin typeface="Verdana"/>
              <a:ea typeface="Verdana"/>
              <a:cs typeface="Verdana"/>
              <a:sym typeface="Verdana"/>
            </a:endParaRPr>
          </a:p>
          <a:p>
            <a:pPr indent="-184150" lvl="0" marL="190500" rtl="0" algn="l">
              <a:lnSpc>
                <a:spcPct val="100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багатодітні родини</a:t>
            </a:r>
            <a:endParaRPr sz="1500">
              <a:latin typeface="Verdana"/>
              <a:ea typeface="Verdana"/>
              <a:cs typeface="Verdana"/>
              <a:sym typeface="Verdana"/>
            </a:endParaRPr>
          </a:p>
          <a:p>
            <a:pPr indent="-184150" lvl="0" marL="190500" rtl="0" algn="l">
              <a:lnSpc>
                <a:spcPct val="100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люди з інвалідністю І та ІІ груп</a:t>
            </a:r>
            <a:endParaRPr sz="1500">
              <a:latin typeface="Verdana"/>
              <a:ea typeface="Verdana"/>
              <a:cs typeface="Verdana"/>
              <a:sym typeface="Verdana"/>
            </a:endParaRPr>
          </a:p>
          <a:p>
            <a:pPr indent="-184150" lvl="0" marL="190500" marR="203200" rtl="0" algn="l">
              <a:lnSpc>
                <a:spcPct val="101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батьки-вихователі дитячого 	будинку сімейного типу</a:t>
            </a:r>
            <a:endParaRPr sz="1500">
              <a:latin typeface="Verdana"/>
              <a:ea typeface="Verdana"/>
              <a:cs typeface="Verdana"/>
              <a:sym typeface="Verdana"/>
            </a:endParaRPr>
          </a:p>
          <a:p>
            <a:pPr indent="-184150" lvl="0" marL="190500" rtl="0" algn="l">
              <a:lnSpc>
                <a:spcPct val="100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опікуни/піклувальники</a:t>
            </a:r>
            <a:endParaRPr sz="1500">
              <a:latin typeface="Verdana"/>
              <a:ea typeface="Verdana"/>
              <a:cs typeface="Verdana"/>
              <a:sym typeface="Verdana"/>
            </a:endParaRPr>
          </a:p>
          <a:p>
            <a:pPr indent="-184150" lvl="0" marL="190500" marR="723900" rtl="0" algn="l">
              <a:lnSpc>
                <a:spcPct val="101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прийомні батьки та 	патронатні вихователі</a:t>
            </a:r>
            <a:endParaRPr sz="1500">
              <a:latin typeface="Verdana"/>
              <a:ea typeface="Verdana"/>
              <a:cs typeface="Verdana"/>
              <a:sym typeface="Verdana"/>
            </a:endParaRPr>
          </a:p>
          <a:p>
            <a:pPr indent="-184150" lvl="0" marL="190500" marR="63500" rtl="0" algn="l">
              <a:lnSpc>
                <a:spcPct val="101000"/>
              </a:lnSpc>
              <a:spcBef>
                <a:spcPts val="1100"/>
              </a:spcBef>
              <a:spcAft>
                <a:spcPts val="0"/>
              </a:spcAft>
              <a:buClr>
                <a:srgbClr val="231F20"/>
              </a:buClr>
              <a:buSzPts val="1900"/>
              <a:buFont typeface="Verdana"/>
              <a:buChar char="●"/>
            </a:pPr>
            <a:r>
              <a:rPr lang="en-US" sz="1500">
                <a:solidFill>
                  <a:srgbClr val="231F20"/>
                </a:solidFill>
                <a:latin typeface="Verdana"/>
                <a:ea typeface="Verdana"/>
                <a:cs typeface="Verdana"/>
                <a:sym typeface="Verdana"/>
              </a:rPr>
              <a:t>діти-сироти і діти, позбавлені 	батьківського піклування</a:t>
            </a:r>
            <a:endParaRPr sz="1500">
              <a:latin typeface="Verdana"/>
              <a:ea typeface="Verdana"/>
              <a:cs typeface="Verdana"/>
              <a:sym typeface="Verdana"/>
            </a:endParaRPr>
          </a:p>
        </p:txBody>
      </p:sp>
      <p:sp>
        <p:nvSpPr>
          <p:cNvPr id="104" name="Google Shape;104;g364110d9792_1_139"/>
          <p:cNvSpPr/>
          <p:nvPr/>
        </p:nvSpPr>
        <p:spPr>
          <a:xfrm>
            <a:off x="7886409" y="2902828"/>
            <a:ext cx="7174008" cy="706133"/>
          </a:xfrm>
          <a:custGeom>
            <a:rect b="b" l="l" r="r" t="t"/>
            <a:pathLst>
              <a:path extrusionOk="0" h="775970" w="7883525">
                <a:moveTo>
                  <a:pt x="7358403" y="0"/>
                </a:moveTo>
                <a:lnTo>
                  <a:pt x="524509" y="0"/>
                </a:lnTo>
                <a:lnTo>
                  <a:pt x="463869" y="477"/>
                </a:lnTo>
                <a:lnTo>
                  <a:pt x="410316" y="1772"/>
                </a:lnTo>
                <a:lnTo>
                  <a:pt x="363260" y="4295"/>
                </a:lnTo>
                <a:lnTo>
                  <a:pt x="322111" y="8455"/>
                </a:lnTo>
                <a:lnTo>
                  <a:pt x="255170" y="23319"/>
                </a:lnTo>
                <a:lnTo>
                  <a:pt x="210470" y="42851"/>
                </a:lnTo>
                <a:lnTo>
                  <a:pt x="168969" y="67573"/>
                </a:lnTo>
                <a:lnTo>
                  <a:pt x="131065" y="97088"/>
                </a:lnTo>
                <a:lnTo>
                  <a:pt x="97156" y="130997"/>
                </a:lnTo>
                <a:lnTo>
                  <a:pt x="67641" y="168901"/>
                </a:lnTo>
                <a:lnTo>
                  <a:pt x="42919" y="210402"/>
                </a:lnTo>
                <a:lnTo>
                  <a:pt x="23387" y="255102"/>
                </a:lnTo>
                <a:lnTo>
                  <a:pt x="5891" y="320398"/>
                </a:lnTo>
                <a:lnTo>
                  <a:pt x="0" y="387740"/>
                </a:lnTo>
                <a:lnTo>
                  <a:pt x="1478" y="421572"/>
                </a:lnTo>
                <a:lnTo>
                  <a:pt x="13205" y="488082"/>
                </a:lnTo>
                <a:lnTo>
                  <a:pt x="42919" y="565078"/>
                </a:lnTo>
                <a:lnTo>
                  <a:pt x="67641" y="606579"/>
                </a:lnTo>
                <a:lnTo>
                  <a:pt x="97156" y="644483"/>
                </a:lnTo>
                <a:lnTo>
                  <a:pt x="131065" y="678392"/>
                </a:lnTo>
                <a:lnTo>
                  <a:pt x="168969" y="707907"/>
                </a:lnTo>
                <a:lnTo>
                  <a:pt x="210470" y="732629"/>
                </a:lnTo>
                <a:lnTo>
                  <a:pt x="255170" y="752161"/>
                </a:lnTo>
                <a:lnTo>
                  <a:pt x="322111" y="767025"/>
                </a:lnTo>
                <a:lnTo>
                  <a:pt x="363260" y="771185"/>
                </a:lnTo>
                <a:lnTo>
                  <a:pt x="410316" y="773708"/>
                </a:lnTo>
                <a:lnTo>
                  <a:pt x="463869" y="775003"/>
                </a:lnTo>
                <a:lnTo>
                  <a:pt x="524509" y="775480"/>
                </a:lnTo>
                <a:lnTo>
                  <a:pt x="7358403" y="775480"/>
                </a:lnTo>
                <a:lnTo>
                  <a:pt x="7419043" y="775003"/>
                </a:lnTo>
                <a:lnTo>
                  <a:pt x="7472596" y="773708"/>
                </a:lnTo>
                <a:lnTo>
                  <a:pt x="7519652" y="771185"/>
                </a:lnTo>
                <a:lnTo>
                  <a:pt x="7560802" y="767025"/>
                </a:lnTo>
                <a:lnTo>
                  <a:pt x="7627741" y="752161"/>
                </a:lnTo>
                <a:lnTo>
                  <a:pt x="7672442" y="732629"/>
                </a:lnTo>
                <a:lnTo>
                  <a:pt x="7713944" y="707907"/>
                </a:lnTo>
                <a:lnTo>
                  <a:pt x="7751849" y="678392"/>
                </a:lnTo>
                <a:lnTo>
                  <a:pt x="7785759" y="644483"/>
                </a:lnTo>
                <a:lnTo>
                  <a:pt x="7815273" y="606579"/>
                </a:lnTo>
                <a:lnTo>
                  <a:pt x="7839995" y="565078"/>
                </a:lnTo>
                <a:lnTo>
                  <a:pt x="7859525" y="520378"/>
                </a:lnTo>
                <a:lnTo>
                  <a:pt x="7877019" y="455083"/>
                </a:lnTo>
                <a:lnTo>
                  <a:pt x="7882906" y="387740"/>
                </a:lnTo>
                <a:lnTo>
                  <a:pt x="7881429" y="353909"/>
                </a:lnTo>
                <a:lnTo>
                  <a:pt x="7869707" y="287399"/>
                </a:lnTo>
                <a:lnTo>
                  <a:pt x="7839995" y="210402"/>
                </a:lnTo>
                <a:lnTo>
                  <a:pt x="7815273" y="168901"/>
                </a:lnTo>
                <a:lnTo>
                  <a:pt x="7785759" y="130997"/>
                </a:lnTo>
                <a:lnTo>
                  <a:pt x="7751849" y="97088"/>
                </a:lnTo>
                <a:lnTo>
                  <a:pt x="7713944" y="67573"/>
                </a:lnTo>
                <a:lnTo>
                  <a:pt x="7672442" y="42851"/>
                </a:lnTo>
                <a:lnTo>
                  <a:pt x="7627741" y="23319"/>
                </a:lnTo>
                <a:lnTo>
                  <a:pt x="7560802" y="8455"/>
                </a:lnTo>
                <a:lnTo>
                  <a:pt x="7519652" y="4295"/>
                </a:lnTo>
                <a:lnTo>
                  <a:pt x="7472596" y="1772"/>
                </a:lnTo>
                <a:lnTo>
                  <a:pt x="7419043" y="477"/>
                </a:lnTo>
                <a:lnTo>
                  <a:pt x="7358403" y="0"/>
                </a:lnTo>
                <a:close/>
              </a:path>
            </a:pathLst>
          </a:custGeom>
          <a:solidFill>
            <a:srgbClr val="32C2B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05" name="Google Shape;105;g364110d9792_1_139"/>
          <p:cNvSpPr txBox="1"/>
          <p:nvPr/>
        </p:nvSpPr>
        <p:spPr>
          <a:xfrm>
            <a:off x="8214951" y="3034669"/>
            <a:ext cx="6504300" cy="3219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Що потрібно зробити для отримання допомоги?</a:t>
            </a:r>
            <a:endParaRPr sz="2000">
              <a:latin typeface="Verdana"/>
              <a:ea typeface="Verdana"/>
              <a:cs typeface="Verdana"/>
              <a:sym typeface="Verdana"/>
            </a:endParaRPr>
          </a:p>
        </p:txBody>
      </p:sp>
      <p:grpSp>
        <p:nvGrpSpPr>
          <p:cNvPr id="106" name="Google Shape;106;g364110d9792_1_139"/>
          <p:cNvGrpSpPr/>
          <p:nvPr/>
        </p:nvGrpSpPr>
        <p:grpSpPr>
          <a:xfrm>
            <a:off x="5569349" y="4277682"/>
            <a:ext cx="3752475" cy="2148080"/>
            <a:chOff x="6122182" y="4702817"/>
            <a:chExt cx="4124959" cy="2361565"/>
          </a:xfrm>
        </p:grpSpPr>
        <p:sp>
          <p:nvSpPr>
            <p:cNvPr id="107" name="Google Shape;107;g364110d9792_1_139"/>
            <p:cNvSpPr/>
            <p:nvPr/>
          </p:nvSpPr>
          <p:spPr>
            <a:xfrm>
              <a:off x="6122182" y="4702817"/>
              <a:ext cx="4124959" cy="2361565"/>
            </a:xfrm>
            <a:custGeom>
              <a:rect b="b" l="l" r="r" t="t"/>
              <a:pathLst>
                <a:path extrusionOk="0" h="2361565" w="4124959">
                  <a:moveTo>
                    <a:pt x="3748981" y="0"/>
                  </a:moveTo>
                  <a:lnTo>
                    <a:pt x="375657" y="0"/>
                  </a:lnTo>
                  <a:lnTo>
                    <a:pt x="300903" y="287"/>
                  </a:lnTo>
                  <a:lnTo>
                    <a:pt x="240618" y="2301"/>
                  </a:lnTo>
                  <a:lnTo>
                    <a:pt x="192734" y="7766"/>
                  </a:lnTo>
                  <a:lnTo>
                    <a:pt x="155184" y="18409"/>
                  </a:lnTo>
                  <a:lnTo>
                    <a:pt x="110249" y="40602"/>
                  </a:lnTo>
                  <a:lnTo>
                    <a:pt x="71635" y="71636"/>
                  </a:lnTo>
                  <a:lnTo>
                    <a:pt x="40601" y="110250"/>
                  </a:lnTo>
                  <a:lnTo>
                    <a:pt x="18408" y="155185"/>
                  </a:lnTo>
                  <a:lnTo>
                    <a:pt x="7766" y="192734"/>
                  </a:lnTo>
                  <a:lnTo>
                    <a:pt x="2301" y="240618"/>
                  </a:lnTo>
                  <a:lnTo>
                    <a:pt x="287" y="300904"/>
                  </a:lnTo>
                  <a:lnTo>
                    <a:pt x="0" y="375658"/>
                  </a:lnTo>
                  <a:lnTo>
                    <a:pt x="0" y="1985755"/>
                  </a:lnTo>
                  <a:lnTo>
                    <a:pt x="287" y="2060509"/>
                  </a:lnTo>
                  <a:lnTo>
                    <a:pt x="2301" y="2120795"/>
                  </a:lnTo>
                  <a:lnTo>
                    <a:pt x="7766" y="2168679"/>
                  </a:lnTo>
                  <a:lnTo>
                    <a:pt x="18408" y="2206228"/>
                  </a:lnTo>
                  <a:lnTo>
                    <a:pt x="40601" y="2251163"/>
                  </a:lnTo>
                  <a:lnTo>
                    <a:pt x="71635" y="2289777"/>
                  </a:lnTo>
                  <a:lnTo>
                    <a:pt x="110249" y="2320812"/>
                  </a:lnTo>
                  <a:lnTo>
                    <a:pt x="155184" y="2343005"/>
                  </a:lnTo>
                  <a:lnTo>
                    <a:pt x="192734" y="2353647"/>
                  </a:lnTo>
                  <a:lnTo>
                    <a:pt x="240618" y="2359112"/>
                  </a:lnTo>
                  <a:lnTo>
                    <a:pt x="300903" y="2361126"/>
                  </a:lnTo>
                  <a:lnTo>
                    <a:pt x="375657" y="2361413"/>
                  </a:lnTo>
                  <a:lnTo>
                    <a:pt x="3748981" y="2361413"/>
                  </a:lnTo>
                  <a:lnTo>
                    <a:pt x="3823735" y="2361126"/>
                  </a:lnTo>
                  <a:lnTo>
                    <a:pt x="3884021" y="2359112"/>
                  </a:lnTo>
                  <a:lnTo>
                    <a:pt x="3931905" y="2353647"/>
                  </a:lnTo>
                  <a:lnTo>
                    <a:pt x="3969455" y="2343005"/>
                  </a:lnTo>
                  <a:lnTo>
                    <a:pt x="4014389" y="2320812"/>
                  </a:lnTo>
                  <a:lnTo>
                    <a:pt x="4053003" y="2289777"/>
                  </a:lnTo>
                  <a:lnTo>
                    <a:pt x="4084037" y="2251163"/>
                  </a:lnTo>
                  <a:lnTo>
                    <a:pt x="4106230" y="2206228"/>
                  </a:lnTo>
                  <a:lnTo>
                    <a:pt x="4116873" y="2168679"/>
                  </a:lnTo>
                  <a:lnTo>
                    <a:pt x="4122338" y="2120795"/>
                  </a:lnTo>
                  <a:lnTo>
                    <a:pt x="4124352" y="2060509"/>
                  </a:lnTo>
                  <a:lnTo>
                    <a:pt x="4124639" y="1985755"/>
                  </a:lnTo>
                  <a:lnTo>
                    <a:pt x="4124639" y="375658"/>
                  </a:lnTo>
                  <a:lnTo>
                    <a:pt x="4124352" y="300904"/>
                  </a:lnTo>
                  <a:lnTo>
                    <a:pt x="4122338" y="240618"/>
                  </a:lnTo>
                  <a:lnTo>
                    <a:pt x="4116873" y="192734"/>
                  </a:lnTo>
                  <a:lnTo>
                    <a:pt x="4106230" y="155185"/>
                  </a:lnTo>
                  <a:lnTo>
                    <a:pt x="4084037" y="110250"/>
                  </a:lnTo>
                  <a:lnTo>
                    <a:pt x="4053003" y="71636"/>
                  </a:lnTo>
                  <a:lnTo>
                    <a:pt x="4014389" y="40602"/>
                  </a:lnTo>
                  <a:lnTo>
                    <a:pt x="3969455" y="18409"/>
                  </a:lnTo>
                  <a:lnTo>
                    <a:pt x="3931905" y="7766"/>
                  </a:lnTo>
                  <a:lnTo>
                    <a:pt x="3884021" y="2301"/>
                  </a:lnTo>
                  <a:lnTo>
                    <a:pt x="3823735" y="287"/>
                  </a:lnTo>
                  <a:lnTo>
                    <a:pt x="3748981" y="0"/>
                  </a:lnTo>
                  <a:close/>
                </a:path>
              </a:pathLst>
            </a:custGeom>
            <a:solidFill>
              <a:srgbClr val="ECE3C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08" name="Google Shape;108;g364110d9792_1_139"/>
            <p:cNvSpPr/>
            <p:nvPr/>
          </p:nvSpPr>
          <p:spPr>
            <a:xfrm>
              <a:off x="6363111" y="4787731"/>
              <a:ext cx="533400" cy="581660"/>
            </a:xfrm>
            <a:custGeom>
              <a:rect b="b" l="l" r="r" t="t"/>
              <a:pathLst>
                <a:path extrusionOk="0" h="581660" w="533400">
                  <a:moveTo>
                    <a:pt x="266623" y="0"/>
                  </a:moveTo>
                  <a:lnTo>
                    <a:pt x="133412" y="72844"/>
                  </a:lnTo>
                  <a:lnTo>
                    <a:pt x="0" y="145359"/>
                  </a:lnTo>
                  <a:lnTo>
                    <a:pt x="201" y="290719"/>
                  </a:lnTo>
                  <a:lnTo>
                    <a:pt x="0" y="436079"/>
                  </a:lnTo>
                  <a:lnTo>
                    <a:pt x="133412" y="508594"/>
                  </a:lnTo>
                  <a:lnTo>
                    <a:pt x="266623" y="581439"/>
                  </a:lnTo>
                  <a:lnTo>
                    <a:pt x="399834" y="508594"/>
                  </a:lnTo>
                  <a:lnTo>
                    <a:pt x="533247" y="436079"/>
                  </a:lnTo>
                  <a:lnTo>
                    <a:pt x="533045" y="290719"/>
                  </a:lnTo>
                  <a:lnTo>
                    <a:pt x="533247" y="145359"/>
                  </a:lnTo>
                  <a:lnTo>
                    <a:pt x="399834" y="72844"/>
                  </a:lnTo>
                  <a:lnTo>
                    <a:pt x="266623"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109" name="Google Shape;109;g364110d9792_1_139"/>
          <p:cNvSpPr txBox="1"/>
          <p:nvPr/>
        </p:nvSpPr>
        <p:spPr>
          <a:xfrm>
            <a:off x="5949707" y="4418468"/>
            <a:ext cx="134100" cy="352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1</a:t>
            </a:r>
            <a:endParaRPr sz="2200">
              <a:latin typeface="Trebuchet MS"/>
              <a:ea typeface="Trebuchet MS"/>
              <a:cs typeface="Trebuchet MS"/>
              <a:sym typeface="Trebuchet MS"/>
            </a:endParaRPr>
          </a:p>
        </p:txBody>
      </p:sp>
      <p:grpSp>
        <p:nvGrpSpPr>
          <p:cNvPr id="110" name="Google Shape;110;g364110d9792_1_139"/>
          <p:cNvGrpSpPr/>
          <p:nvPr/>
        </p:nvGrpSpPr>
        <p:grpSpPr>
          <a:xfrm>
            <a:off x="9533250" y="4277682"/>
            <a:ext cx="3752475" cy="2148080"/>
            <a:chOff x="10479554" y="4702817"/>
            <a:chExt cx="4124959" cy="2361565"/>
          </a:xfrm>
        </p:grpSpPr>
        <p:sp>
          <p:nvSpPr>
            <p:cNvPr id="111" name="Google Shape;111;g364110d9792_1_139"/>
            <p:cNvSpPr/>
            <p:nvPr/>
          </p:nvSpPr>
          <p:spPr>
            <a:xfrm>
              <a:off x="10479554" y="4702817"/>
              <a:ext cx="4124959" cy="2361565"/>
            </a:xfrm>
            <a:custGeom>
              <a:rect b="b" l="l" r="r" t="t"/>
              <a:pathLst>
                <a:path extrusionOk="0" h="2361565" w="4124959">
                  <a:moveTo>
                    <a:pt x="3748974" y="0"/>
                  </a:moveTo>
                  <a:lnTo>
                    <a:pt x="375653" y="0"/>
                  </a:lnTo>
                  <a:lnTo>
                    <a:pt x="300899" y="287"/>
                  </a:lnTo>
                  <a:lnTo>
                    <a:pt x="240615" y="2301"/>
                  </a:lnTo>
                  <a:lnTo>
                    <a:pt x="192731" y="7766"/>
                  </a:lnTo>
                  <a:lnTo>
                    <a:pt x="155178" y="18409"/>
                  </a:lnTo>
                  <a:lnTo>
                    <a:pt x="110248" y="40602"/>
                  </a:lnTo>
                  <a:lnTo>
                    <a:pt x="71636" y="71636"/>
                  </a:lnTo>
                  <a:lnTo>
                    <a:pt x="40602" y="110250"/>
                  </a:lnTo>
                  <a:lnTo>
                    <a:pt x="18407" y="155185"/>
                  </a:lnTo>
                  <a:lnTo>
                    <a:pt x="7765" y="192734"/>
                  </a:lnTo>
                  <a:lnTo>
                    <a:pt x="2300" y="240618"/>
                  </a:lnTo>
                  <a:lnTo>
                    <a:pt x="287" y="300904"/>
                  </a:lnTo>
                  <a:lnTo>
                    <a:pt x="0" y="375658"/>
                  </a:lnTo>
                  <a:lnTo>
                    <a:pt x="0" y="1985755"/>
                  </a:lnTo>
                  <a:lnTo>
                    <a:pt x="287" y="2060509"/>
                  </a:lnTo>
                  <a:lnTo>
                    <a:pt x="2300" y="2120795"/>
                  </a:lnTo>
                  <a:lnTo>
                    <a:pt x="7765" y="2168679"/>
                  </a:lnTo>
                  <a:lnTo>
                    <a:pt x="18407" y="2206228"/>
                  </a:lnTo>
                  <a:lnTo>
                    <a:pt x="40602" y="2251163"/>
                  </a:lnTo>
                  <a:lnTo>
                    <a:pt x="71636" y="2289777"/>
                  </a:lnTo>
                  <a:lnTo>
                    <a:pt x="110248" y="2320812"/>
                  </a:lnTo>
                  <a:lnTo>
                    <a:pt x="155178" y="2343005"/>
                  </a:lnTo>
                  <a:lnTo>
                    <a:pt x="192731" y="2353647"/>
                  </a:lnTo>
                  <a:lnTo>
                    <a:pt x="240615" y="2359112"/>
                  </a:lnTo>
                  <a:lnTo>
                    <a:pt x="300899" y="2361126"/>
                  </a:lnTo>
                  <a:lnTo>
                    <a:pt x="375653" y="2361413"/>
                  </a:lnTo>
                  <a:lnTo>
                    <a:pt x="3748974" y="2361413"/>
                  </a:lnTo>
                  <a:lnTo>
                    <a:pt x="3823729" y="2361126"/>
                  </a:lnTo>
                  <a:lnTo>
                    <a:pt x="3884016" y="2359112"/>
                  </a:lnTo>
                  <a:lnTo>
                    <a:pt x="3931901" y="2353647"/>
                  </a:lnTo>
                  <a:lnTo>
                    <a:pt x="3969449" y="2343005"/>
                  </a:lnTo>
                  <a:lnTo>
                    <a:pt x="4014385" y="2320812"/>
                  </a:lnTo>
                  <a:lnTo>
                    <a:pt x="4053000" y="2289777"/>
                  </a:lnTo>
                  <a:lnTo>
                    <a:pt x="4084035" y="2251163"/>
                  </a:lnTo>
                  <a:lnTo>
                    <a:pt x="4106230" y="2206228"/>
                  </a:lnTo>
                  <a:lnTo>
                    <a:pt x="4116873" y="2168679"/>
                  </a:lnTo>
                  <a:lnTo>
                    <a:pt x="4122337" y="2120795"/>
                  </a:lnTo>
                  <a:lnTo>
                    <a:pt x="4124351" y="2060509"/>
                  </a:lnTo>
                  <a:lnTo>
                    <a:pt x="4124638" y="1985755"/>
                  </a:lnTo>
                  <a:lnTo>
                    <a:pt x="4124638" y="375658"/>
                  </a:lnTo>
                  <a:lnTo>
                    <a:pt x="4124351" y="300904"/>
                  </a:lnTo>
                  <a:lnTo>
                    <a:pt x="4122337" y="240618"/>
                  </a:lnTo>
                  <a:lnTo>
                    <a:pt x="4116873" y="192734"/>
                  </a:lnTo>
                  <a:lnTo>
                    <a:pt x="4106230" y="155185"/>
                  </a:lnTo>
                  <a:lnTo>
                    <a:pt x="4084035" y="110250"/>
                  </a:lnTo>
                  <a:lnTo>
                    <a:pt x="4053000" y="71636"/>
                  </a:lnTo>
                  <a:lnTo>
                    <a:pt x="4014385" y="40602"/>
                  </a:lnTo>
                  <a:lnTo>
                    <a:pt x="3969449" y="18409"/>
                  </a:lnTo>
                  <a:lnTo>
                    <a:pt x="3931901" y="7766"/>
                  </a:lnTo>
                  <a:lnTo>
                    <a:pt x="3884016" y="2301"/>
                  </a:lnTo>
                  <a:lnTo>
                    <a:pt x="3823729" y="287"/>
                  </a:lnTo>
                  <a:lnTo>
                    <a:pt x="3748974" y="0"/>
                  </a:lnTo>
                  <a:close/>
                </a:path>
              </a:pathLst>
            </a:custGeom>
            <a:solidFill>
              <a:srgbClr val="ECE3C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12" name="Google Shape;112;g364110d9792_1_139"/>
            <p:cNvSpPr/>
            <p:nvPr/>
          </p:nvSpPr>
          <p:spPr>
            <a:xfrm>
              <a:off x="10704333" y="4787731"/>
              <a:ext cx="533400" cy="581660"/>
            </a:xfrm>
            <a:custGeom>
              <a:rect b="b" l="l" r="r" t="t"/>
              <a:pathLst>
                <a:path extrusionOk="0" h="581660" w="533400">
                  <a:moveTo>
                    <a:pt x="266620" y="0"/>
                  </a:moveTo>
                  <a:lnTo>
                    <a:pt x="133409" y="72844"/>
                  </a:lnTo>
                  <a:lnTo>
                    <a:pt x="0" y="145359"/>
                  </a:lnTo>
                  <a:lnTo>
                    <a:pt x="198" y="290719"/>
                  </a:lnTo>
                  <a:lnTo>
                    <a:pt x="0" y="436079"/>
                  </a:lnTo>
                  <a:lnTo>
                    <a:pt x="133409" y="508594"/>
                  </a:lnTo>
                  <a:lnTo>
                    <a:pt x="266620" y="581439"/>
                  </a:lnTo>
                  <a:lnTo>
                    <a:pt x="399830" y="508594"/>
                  </a:lnTo>
                  <a:lnTo>
                    <a:pt x="533250" y="436079"/>
                  </a:lnTo>
                  <a:lnTo>
                    <a:pt x="533041" y="290719"/>
                  </a:lnTo>
                  <a:lnTo>
                    <a:pt x="533250" y="145359"/>
                  </a:lnTo>
                  <a:lnTo>
                    <a:pt x="399830" y="72844"/>
                  </a:lnTo>
                  <a:lnTo>
                    <a:pt x="26662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grpSp>
        <p:nvGrpSpPr>
          <p:cNvPr id="113" name="Google Shape;113;g364110d9792_1_139"/>
          <p:cNvGrpSpPr/>
          <p:nvPr/>
        </p:nvGrpSpPr>
        <p:grpSpPr>
          <a:xfrm>
            <a:off x="13497151" y="4277630"/>
            <a:ext cx="3752475" cy="4791901"/>
            <a:chOff x="14836916" y="4702828"/>
            <a:chExt cx="4124959" cy="4965700"/>
          </a:xfrm>
        </p:grpSpPr>
        <p:sp>
          <p:nvSpPr>
            <p:cNvPr id="114" name="Google Shape;114;g364110d9792_1_139"/>
            <p:cNvSpPr/>
            <p:nvPr/>
          </p:nvSpPr>
          <p:spPr>
            <a:xfrm>
              <a:off x="14836916" y="4702828"/>
              <a:ext cx="4124959" cy="4965700"/>
            </a:xfrm>
            <a:custGeom>
              <a:rect b="b" l="l" r="r" t="t"/>
              <a:pathLst>
                <a:path extrusionOk="0" h="4965700" w="4124959">
                  <a:moveTo>
                    <a:pt x="4124642" y="2979826"/>
                  </a:moveTo>
                  <a:lnTo>
                    <a:pt x="4124363" y="2905074"/>
                  </a:lnTo>
                  <a:lnTo>
                    <a:pt x="4122343" y="2844787"/>
                  </a:lnTo>
                  <a:lnTo>
                    <a:pt x="4116882" y="2796895"/>
                  </a:lnTo>
                  <a:lnTo>
                    <a:pt x="4106240" y="2759354"/>
                  </a:lnTo>
                  <a:lnTo>
                    <a:pt x="4084040" y="2714409"/>
                  </a:lnTo>
                  <a:lnTo>
                    <a:pt x="4053014" y="2675801"/>
                  </a:lnTo>
                  <a:lnTo>
                    <a:pt x="4014393" y="2644762"/>
                  </a:lnTo>
                  <a:lnTo>
                    <a:pt x="3969461" y="2622575"/>
                  </a:lnTo>
                  <a:lnTo>
                    <a:pt x="3931907" y="2611932"/>
                  </a:lnTo>
                  <a:lnTo>
                    <a:pt x="3884028" y="2606459"/>
                  </a:lnTo>
                  <a:lnTo>
                    <a:pt x="3823741" y="2604452"/>
                  </a:lnTo>
                  <a:lnTo>
                    <a:pt x="3748989" y="2604160"/>
                  </a:lnTo>
                  <a:lnTo>
                    <a:pt x="375666" y="2604160"/>
                  </a:lnTo>
                  <a:lnTo>
                    <a:pt x="300913" y="2604452"/>
                  </a:lnTo>
                  <a:lnTo>
                    <a:pt x="240626" y="2606459"/>
                  </a:lnTo>
                  <a:lnTo>
                    <a:pt x="192735" y="2611932"/>
                  </a:lnTo>
                  <a:lnTo>
                    <a:pt x="155194" y="2622575"/>
                  </a:lnTo>
                  <a:lnTo>
                    <a:pt x="110248" y="2644762"/>
                  </a:lnTo>
                  <a:lnTo>
                    <a:pt x="71640" y="2675801"/>
                  </a:lnTo>
                  <a:lnTo>
                    <a:pt x="40601" y="2714409"/>
                  </a:lnTo>
                  <a:lnTo>
                    <a:pt x="18415" y="2759354"/>
                  </a:lnTo>
                  <a:lnTo>
                    <a:pt x="7772" y="2796895"/>
                  </a:lnTo>
                  <a:lnTo>
                    <a:pt x="2298" y="2844787"/>
                  </a:lnTo>
                  <a:lnTo>
                    <a:pt x="292" y="2905074"/>
                  </a:lnTo>
                  <a:lnTo>
                    <a:pt x="0" y="2979826"/>
                  </a:lnTo>
                  <a:lnTo>
                    <a:pt x="0" y="4589919"/>
                  </a:lnTo>
                  <a:lnTo>
                    <a:pt x="292" y="4664672"/>
                  </a:lnTo>
                  <a:lnTo>
                    <a:pt x="2298" y="4724959"/>
                  </a:lnTo>
                  <a:lnTo>
                    <a:pt x="7772" y="4772838"/>
                  </a:lnTo>
                  <a:lnTo>
                    <a:pt x="18415" y="4810391"/>
                  </a:lnTo>
                  <a:lnTo>
                    <a:pt x="40601" y="4855324"/>
                  </a:lnTo>
                  <a:lnTo>
                    <a:pt x="71640" y="4893945"/>
                  </a:lnTo>
                  <a:lnTo>
                    <a:pt x="110248" y="4924971"/>
                  </a:lnTo>
                  <a:lnTo>
                    <a:pt x="155194" y="4947170"/>
                  </a:lnTo>
                  <a:lnTo>
                    <a:pt x="192735" y="4957813"/>
                  </a:lnTo>
                  <a:lnTo>
                    <a:pt x="240626" y="4963274"/>
                  </a:lnTo>
                  <a:lnTo>
                    <a:pt x="300913" y="4965293"/>
                  </a:lnTo>
                  <a:lnTo>
                    <a:pt x="375666" y="4965573"/>
                  </a:lnTo>
                  <a:lnTo>
                    <a:pt x="3748989" y="4965573"/>
                  </a:lnTo>
                  <a:lnTo>
                    <a:pt x="3823741" y="4965293"/>
                  </a:lnTo>
                  <a:lnTo>
                    <a:pt x="3884028" y="4963274"/>
                  </a:lnTo>
                  <a:lnTo>
                    <a:pt x="3931907" y="4957813"/>
                  </a:lnTo>
                  <a:lnTo>
                    <a:pt x="3969461" y="4947170"/>
                  </a:lnTo>
                  <a:lnTo>
                    <a:pt x="4014393" y="4924971"/>
                  </a:lnTo>
                  <a:lnTo>
                    <a:pt x="4053014" y="4893945"/>
                  </a:lnTo>
                  <a:lnTo>
                    <a:pt x="4084040" y="4855324"/>
                  </a:lnTo>
                  <a:lnTo>
                    <a:pt x="4106240" y="4810391"/>
                  </a:lnTo>
                  <a:lnTo>
                    <a:pt x="4116882" y="4772838"/>
                  </a:lnTo>
                  <a:lnTo>
                    <a:pt x="4122343" y="4724959"/>
                  </a:lnTo>
                  <a:lnTo>
                    <a:pt x="4124363" y="4664672"/>
                  </a:lnTo>
                  <a:lnTo>
                    <a:pt x="4124642" y="4589919"/>
                  </a:lnTo>
                  <a:lnTo>
                    <a:pt x="4124642" y="2979826"/>
                  </a:lnTo>
                  <a:close/>
                </a:path>
                <a:path extrusionOk="0" h="4965700" w="4124959">
                  <a:moveTo>
                    <a:pt x="4124642" y="375653"/>
                  </a:moveTo>
                  <a:lnTo>
                    <a:pt x="4124363" y="300901"/>
                  </a:lnTo>
                  <a:lnTo>
                    <a:pt x="4122343" y="240614"/>
                  </a:lnTo>
                  <a:lnTo>
                    <a:pt x="4116882" y="192735"/>
                  </a:lnTo>
                  <a:lnTo>
                    <a:pt x="4106240" y="155181"/>
                  </a:lnTo>
                  <a:lnTo>
                    <a:pt x="4084040" y="110248"/>
                  </a:lnTo>
                  <a:lnTo>
                    <a:pt x="4053014" y="71628"/>
                  </a:lnTo>
                  <a:lnTo>
                    <a:pt x="4014393" y="40601"/>
                  </a:lnTo>
                  <a:lnTo>
                    <a:pt x="3969461" y="18402"/>
                  </a:lnTo>
                  <a:lnTo>
                    <a:pt x="3931907" y="7759"/>
                  </a:lnTo>
                  <a:lnTo>
                    <a:pt x="3884028" y="2298"/>
                  </a:lnTo>
                  <a:lnTo>
                    <a:pt x="3823741" y="279"/>
                  </a:lnTo>
                  <a:lnTo>
                    <a:pt x="3748989" y="0"/>
                  </a:lnTo>
                  <a:lnTo>
                    <a:pt x="375666" y="0"/>
                  </a:lnTo>
                  <a:lnTo>
                    <a:pt x="300913" y="279"/>
                  </a:lnTo>
                  <a:lnTo>
                    <a:pt x="240626" y="2298"/>
                  </a:lnTo>
                  <a:lnTo>
                    <a:pt x="192735" y="7759"/>
                  </a:lnTo>
                  <a:lnTo>
                    <a:pt x="155194" y="18402"/>
                  </a:lnTo>
                  <a:lnTo>
                    <a:pt x="110248" y="40601"/>
                  </a:lnTo>
                  <a:lnTo>
                    <a:pt x="71640" y="71628"/>
                  </a:lnTo>
                  <a:lnTo>
                    <a:pt x="40601" y="110248"/>
                  </a:lnTo>
                  <a:lnTo>
                    <a:pt x="18415" y="155181"/>
                  </a:lnTo>
                  <a:lnTo>
                    <a:pt x="7772" y="192735"/>
                  </a:lnTo>
                  <a:lnTo>
                    <a:pt x="2298" y="240614"/>
                  </a:lnTo>
                  <a:lnTo>
                    <a:pt x="292" y="300901"/>
                  </a:lnTo>
                  <a:lnTo>
                    <a:pt x="0" y="375653"/>
                  </a:lnTo>
                  <a:lnTo>
                    <a:pt x="0" y="1985746"/>
                  </a:lnTo>
                  <a:lnTo>
                    <a:pt x="292" y="2060498"/>
                  </a:lnTo>
                  <a:lnTo>
                    <a:pt x="2298" y="2120785"/>
                  </a:lnTo>
                  <a:lnTo>
                    <a:pt x="7772" y="2168677"/>
                  </a:lnTo>
                  <a:lnTo>
                    <a:pt x="18415" y="2206218"/>
                  </a:lnTo>
                  <a:lnTo>
                    <a:pt x="40601" y="2251164"/>
                  </a:lnTo>
                  <a:lnTo>
                    <a:pt x="71640" y="2289772"/>
                  </a:lnTo>
                  <a:lnTo>
                    <a:pt x="110248" y="2320810"/>
                  </a:lnTo>
                  <a:lnTo>
                    <a:pt x="155194" y="2342997"/>
                  </a:lnTo>
                  <a:lnTo>
                    <a:pt x="192735" y="2353640"/>
                  </a:lnTo>
                  <a:lnTo>
                    <a:pt x="240626" y="2359114"/>
                  </a:lnTo>
                  <a:lnTo>
                    <a:pt x="300913" y="2361120"/>
                  </a:lnTo>
                  <a:lnTo>
                    <a:pt x="375666" y="2361412"/>
                  </a:lnTo>
                  <a:lnTo>
                    <a:pt x="3748989" y="2361412"/>
                  </a:lnTo>
                  <a:lnTo>
                    <a:pt x="3823741" y="2361120"/>
                  </a:lnTo>
                  <a:lnTo>
                    <a:pt x="3884028" y="2359114"/>
                  </a:lnTo>
                  <a:lnTo>
                    <a:pt x="3931907" y="2353640"/>
                  </a:lnTo>
                  <a:lnTo>
                    <a:pt x="3969461" y="2342997"/>
                  </a:lnTo>
                  <a:lnTo>
                    <a:pt x="4014393" y="2320810"/>
                  </a:lnTo>
                  <a:lnTo>
                    <a:pt x="4053014" y="2289772"/>
                  </a:lnTo>
                  <a:lnTo>
                    <a:pt x="4084040" y="2251164"/>
                  </a:lnTo>
                  <a:lnTo>
                    <a:pt x="4106240" y="2206218"/>
                  </a:lnTo>
                  <a:lnTo>
                    <a:pt x="4116882" y="2168677"/>
                  </a:lnTo>
                  <a:lnTo>
                    <a:pt x="4122343" y="2120785"/>
                  </a:lnTo>
                  <a:lnTo>
                    <a:pt x="4124363" y="2060498"/>
                  </a:lnTo>
                  <a:lnTo>
                    <a:pt x="4124642" y="1985746"/>
                  </a:lnTo>
                  <a:lnTo>
                    <a:pt x="4124642" y="375653"/>
                  </a:lnTo>
                  <a:close/>
                </a:path>
              </a:pathLst>
            </a:custGeom>
            <a:solidFill>
              <a:srgbClr val="ECE3C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15" name="Google Shape;115;g364110d9792_1_139"/>
            <p:cNvSpPr/>
            <p:nvPr/>
          </p:nvSpPr>
          <p:spPr>
            <a:xfrm>
              <a:off x="15045553" y="4787731"/>
              <a:ext cx="533400" cy="581660"/>
            </a:xfrm>
            <a:custGeom>
              <a:rect b="b" l="l" r="r" t="t"/>
              <a:pathLst>
                <a:path extrusionOk="0" h="581660" w="533400">
                  <a:moveTo>
                    <a:pt x="266630" y="0"/>
                  </a:moveTo>
                  <a:lnTo>
                    <a:pt x="133420" y="72844"/>
                  </a:lnTo>
                  <a:lnTo>
                    <a:pt x="0" y="145359"/>
                  </a:lnTo>
                  <a:lnTo>
                    <a:pt x="209" y="290719"/>
                  </a:lnTo>
                  <a:lnTo>
                    <a:pt x="0" y="436079"/>
                  </a:lnTo>
                  <a:lnTo>
                    <a:pt x="133420" y="508594"/>
                  </a:lnTo>
                  <a:lnTo>
                    <a:pt x="266630" y="581439"/>
                  </a:lnTo>
                  <a:lnTo>
                    <a:pt x="399841" y="508594"/>
                  </a:lnTo>
                  <a:lnTo>
                    <a:pt x="533250" y="436079"/>
                  </a:lnTo>
                  <a:lnTo>
                    <a:pt x="533051" y="290719"/>
                  </a:lnTo>
                  <a:lnTo>
                    <a:pt x="533250" y="145359"/>
                  </a:lnTo>
                  <a:lnTo>
                    <a:pt x="399841" y="72844"/>
                  </a:lnTo>
                  <a:lnTo>
                    <a:pt x="26663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grpSp>
        <p:nvGrpSpPr>
          <p:cNvPr id="116" name="Google Shape;116;g364110d9792_1_139"/>
          <p:cNvGrpSpPr/>
          <p:nvPr/>
        </p:nvGrpSpPr>
        <p:grpSpPr>
          <a:xfrm>
            <a:off x="9533251" y="6646386"/>
            <a:ext cx="3752475" cy="2423438"/>
            <a:chOff x="10479554" y="7306987"/>
            <a:chExt cx="4124959" cy="2361565"/>
          </a:xfrm>
        </p:grpSpPr>
        <p:sp>
          <p:nvSpPr>
            <p:cNvPr id="117" name="Google Shape;117;g364110d9792_1_139"/>
            <p:cNvSpPr/>
            <p:nvPr/>
          </p:nvSpPr>
          <p:spPr>
            <a:xfrm>
              <a:off x="10479554" y="7306987"/>
              <a:ext cx="4124959" cy="2361565"/>
            </a:xfrm>
            <a:custGeom>
              <a:rect b="b" l="l" r="r" t="t"/>
              <a:pathLst>
                <a:path extrusionOk="0" h="2361565" w="4124959">
                  <a:moveTo>
                    <a:pt x="3748974" y="0"/>
                  </a:moveTo>
                  <a:lnTo>
                    <a:pt x="375653" y="0"/>
                  </a:lnTo>
                  <a:lnTo>
                    <a:pt x="300899" y="287"/>
                  </a:lnTo>
                  <a:lnTo>
                    <a:pt x="240615" y="2301"/>
                  </a:lnTo>
                  <a:lnTo>
                    <a:pt x="192731" y="7766"/>
                  </a:lnTo>
                  <a:lnTo>
                    <a:pt x="155178" y="18408"/>
                  </a:lnTo>
                  <a:lnTo>
                    <a:pt x="110248" y="40601"/>
                  </a:lnTo>
                  <a:lnTo>
                    <a:pt x="71636" y="71635"/>
                  </a:lnTo>
                  <a:lnTo>
                    <a:pt x="40602" y="110250"/>
                  </a:lnTo>
                  <a:lnTo>
                    <a:pt x="18407" y="155184"/>
                  </a:lnTo>
                  <a:lnTo>
                    <a:pt x="7765" y="192734"/>
                  </a:lnTo>
                  <a:lnTo>
                    <a:pt x="2300" y="240618"/>
                  </a:lnTo>
                  <a:lnTo>
                    <a:pt x="287" y="300904"/>
                  </a:lnTo>
                  <a:lnTo>
                    <a:pt x="0" y="375658"/>
                  </a:lnTo>
                  <a:lnTo>
                    <a:pt x="0" y="1985754"/>
                  </a:lnTo>
                  <a:lnTo>
                    <a:pt x="287" y="2060508"/>
                  </a:lnTo>
                  <a:lnTo>
                    <a:pt x="2300" y="2120794"/>
                  </a:lnTo>
                  <a:lnTo>
                    <a:pt x="7765" y="2168678"/>
                  </a:lnTo>
                  <a:lnTo>
                    <a:pt x="18407" y="2206228"/>
                  </a:lnTo>
                  <a:lnTo>
                    <a:pt x="40602" y="2251162"/>
                  </a:lnTo>
                  <a:lnTo>
                    <a:pt x="71636" y="2289777"/>
                  </a:lnTo>
                  <a:lnTo>
                    <a:pt x="110248" y="2320811"/>
                  </a:lnTo>
                  <a:lnTo>
                    <a:pt x="155178" y="2343004"/>
                  </a:lnTo>
                  <a:lnTo>
                    <a:pt x="192731" y="2353646"/>
                  </a:lnTo>
                  <a:lnTo>
                    <a:pt x="240615" y="2359111"/>
                  </a:lnTo>
                  <a:lnTo>
                    <a:pt x="300899" y="2361125"/>
                  </a:lnTo>
                  <a:lnTo>
                    <a:pt x="375653" y="2361412"/>
                  </a:lnTo>
                  <a:lnTo>
                    <a:pt x="3748974" y="2361412"/>
                  </a:lnTo>
                  <a:lnTo>
                    <a:pt x="3823729" y="2361125"/>
                  </a:lnTo>
                  <a:lnTo>
                    <a:pt x="3884016" y="2359111"/>
                  </a:lnTo>
                  <a:lnTo>
                    <a:pt x="3931901" y="2353646"/>
                  </a:lnTo>
                  <a:lnTo>
                    <a:pt x="3969449" y="2343004"/>
                  </a:lnTo>
                  <a:lnTo>
                    <a:pt x="4014385" y="2320811"/>
                  </a:lnTo>
                  <a:lnTo>
                    <a:pt x="4053000" y="2289777"/>
                  </a:lnTo>
                  <a:lnTo>
                    <a:pt x="4084035" y="2251162"/>
                  </a:lnTo>
                  <a:lnTo>
                    <a:pt x="4106230" y="2206228"/>
                  </a:lnTo>
                  <a:lnTo>
                    <a:pt x="4116873" y="2168678"/>
                  </a:lnTo>
                  <a:lnTo>
                    <a:pt x="4122337" y="2120794"/>
                  </a:lnTo>
                  <a:lnTo>
                    <a:pt x="4124351" y="2060508"/>
                  </a:lnTo>
                  <a:lnTo>
                    <a:pt x="4124638" y="1985754"/>
                  </a:lnTo>
                  <a:lnTo>
                    <a:pt x="4124638" y="375658"/>
                  </a:lnTo>
                  <a:lnTo>
                    <a:pt x="4124351" y="300904"/>
                  </a:lnTo>
                  <a:lnTo>
                    <a:pt x="4122337" y="240618"/>
                  </a:lnTo>
                  <a:lnTo>
                    <a:pt x="4116873" y="192734"/>
                  </a:lnTo>
                  <a:lnTo>
                    <a:pt x="4106230" y="155184"/>
                  </a:lnTo>
                  <a:lnTo>
                    <a:pt x="4084035" y="110250"/>
                  </a:lnTo>
                  <a:lnTo>
                    <a:pt x="4053000" y="71635"/>
                  </a:lnTo>
                  <a:lnTo>
                    <a:pt x="4014385" y="40601"/>
                  </a:lnTo>
                  <a:lnTo>
                    <a:pt x="3969449" y="18408"/>
                  </a:lnTo>
                  <a:lnTo>
                    <a:pt x="3931901" y="7766"/>
                  </a:lnTo>
                  <a:lnTo>
                    <a:pt x="3884016" y="2301"/>
                  </a:lnTo>
                  <a:lnTo>
                    <a:pt x="3823729" y="287"/>
                  </a:lnTo>
                  <a:lnTo>
                    <a:pt x="3748974" y="0"/>
                  </a:lnTo>
                  <a:close/>
                </a:path>
              </a:pathLst>
            </a:custGeom>
            <a:solidFill>
              <a:srgbClr val="ECE3C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18" name="Google Shape;118;g364110d9792_1_139"/>
            <p:cNvSpPr/>
            <p:nvPr/>
          </p:nvSpPr>
          <p:spPr>
            <a:xfrm>
              <a:off x="10704333" y="7437403"/>
              <a:ext cx="533400" cy="581659"/>
            </a:xfrm>
            <a:custGeom>
              <a:rect b="b" l="l" r="r" t="t"/>
              <a:pathLst>
                <a:path extrusionOk="0" h="581659" w="533400">
                  <a:moveTo>
                    <a:pt x="266620" y="0"/>
                  </a:moveTo>
                  <a:lnTo>
                    <a:pt x="133409" y="72844"/>
                  </a:lnTo>
                  <a:lnTo>
                    <a:pt x="0" y="145359"/>
                  </a:lnTo>
                  <a:lnTo>
                    <a:pt x="198" y="290719"/>
                  </a:lnTo>
                  <a:lnTo>
                    <a:pt x="0" y="436079"/>
                  </a:lnTo>
                  <a:lnTo>
                    <a:pt x="133409" y="508594"/>
                  </a:lnTo>
                  <a:lnTo>
                    <a:pt x="266620" y="581439"/>
                  </a:lnTo>
                  <a:lnTo>
                    <a:pt x="399830" y="508594"/>
                  </a:lnTo>
                  <a:lnTo>
                    <a:pt x="533250" y="436079"/>
                  </a:lnTo>
                  <a:lnTo>
                    <a:pt x="533041" y="290719"/>
                  </a:lnTo>
                  <a:lnTo>
                    <a:pt x="533250" y="145359"/>
                  </a:lnTo>
                  <a:lnTo>
                    <a:pt x="399830" y="72844"/>
                  </a:lnTo>
                  <a:lnTo>
                    <a:pt x="26662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grpSp>
        <p:nvGrpSpPr>
          <p:cNvPr id="119" name="Google Shape;119;g364110d9792_1_139"/>
          <p:cNvGrpSpPr/>
          <p:nvPr/>
        </p:nvGrpSpPr>
        <p:grpSpPr>
          <a:xfrm>
            <a:off x="5569350" y="6646232"/>
            <a:ext cx="3752475" cy="2423438"/>
            <a:chOff x="6122182" y="7306987"/>
            <a:chExt cx="4124959" cy="2361565"/>
          </a:xfrm>
        </p:grpSpPr>
        <p:sp>
          <p:nvSpPr>
            <p:cNvPr id="120" name="Google Shape;120;g364110d9792_1_139"/>
            <p:cNvSpPr/>
            <p:nvPr/>
          </p:nvSpPr>
          <p:spPr>
            <a:xfrm>
              <a:off x="6122182" y="7306987"/>
              <a:ext cx="4124959" cy="2361565"/>
            </a:xfrm>
            <a:custGeom>
              <a:rect b="b" l="l" r="r" t="t"/>
              <a:pathLst>
                <a:path extrusionOk="0" h="2361565" w="4124959">
                  <a:moveTo>
                    <a:pt x="3748981" y="0"/>
                  </a:moveTo>
                  <a:lnTo>
                    <a:pt x="375657" y="0"/>
                  </a:lnTo>
                  <a:lnTo>
                    <a:pt x="300903" y="287"/>
                  </a:lnTo>
                  <a:lnTo>
                    <a:pt x="240618" y="2301"/>
                  </a:lnTo>
                  <a:lnTo>
                    <a:pt x="192734" y="7766"/>
                  </a:lnTo>
                  <a:lnTo>
                    <a:pt x="155184" y="18408"/>
                  </a:lnTo>
                  <a:lnTo>
                    <a:pt x="110249" y="40601"/>
                  </a:lnTo>
                  <a:lnTo>
                    <a:pt x="71635" y="71635"/>
                  </a:lnTo>
                  <a:lnTo>
                    <a:pt x="40601" y="110250"/>
                  </a:lnTo>
                  <a:lnTo>
                    <a:pt x="18408" y="155184"/>
                  </a:lnTo>
                  <a:lnTo>
                    <a:pt x="7766" y="192734"/>
                  </a:lnTo>
                  <a:lnTo>
                    <a:pt x="2301" y="240618"/>
                  </a:lnTo>
                  <a:lnTo>
                    <a:pt x="287" y="300904"/>
                  </a:lnTo>
                  <a:lnTo>
                    <a:pt x="0" y="375658"/>
                  </a:lnTo>
                  <a:lnTo>
                    <a:pt x="0" y="1985754"/>
                  </a:lnTo>
                  <a:lnTo>
                    <a:pt x="287" y="2060508"/>
                  </a:lnTo>
                  <a:lnTo>
                    <a:pt x="2301" y="2120794"/>
                  </a:lnTo>
                  <a:lnTo>
                    <a:pt x="7766" y="2168678"/>
                  </a:lnTo>
                  <a:lnTo>
                    <a:pt x="18408" y="2206228"/>
                  </a:lnTo>
                  <a:lnTo>
                    <a:pt x="40601" y="2251162"/>
                  </a:lnTo>
                  <a:lnTo>
                    <a:pt x="71635" y="2289777"/>
                  </a:lnTo>
                  <a:lnTo>
                    <a:pt x="110249" y="2320811"/>
                  </a:lnTo>
                  <a:lnTo>
                    <a:pt x="155184" y="2343004"/>
                  </a:lnTo>
                  <a:lnTo>
                    <a:pt x="192734" y="2353646"/>
                  </a:lnTo>
                  <a:lnTo>
                    <a:pt x="240618" y="2359111"/>
                  </a:lnTo>
                  <a:lnTo>
                    <a:pt x="300903" y="2361125"/>
                  </a:lnTo>
                  <a:lnTo>
                    <a:pt x="375657" y="2361412"/>
                  </a:lnTo>
                  <a:lnTo>
                    <a:pt x="3748981" y="2361412"/>
                  </a:lnTo>
                  <a:lnTo>
                    <a:pt x="3823735" y="2361125"/>
                  </a:lnTo>
                  <a:lnTo>
                    <a:pt x="3884021" y="2359111"/>
                  </a:lnTo>
                  <a:lnTo>
                    <a:pt x="3931905" y="2353646"/>
                  </a:lnTo>
                  <a:lnTo>
                    <a:pt x="3969455" y="2343004"/>
                  </a:lnTo>
                  <a:lnTo>
                    <a:pt x="4014389" y="2320811"/>
                  </a:lnTo>
                  <a:lnTo>
                    <a:pt x="4053003" y="2289777"/>
                  </a:lnTo>
                  <a:lnTo>
                    <a:pt x="4084037" y="2251162"/>
                  </a:lnTo>
                  <a:lnTo>
                    <a:pt x="4106230" y="2206228"/>
                  </a:lnTo>
                  <a:lnTo>
                    <a:pt x="4116873" y="2168678"/>
                  </a:lnTo>
                  <a:lnTo>
                    <a:pt x="4122338" y="2120794"/>
                  </a:lnTo>
                  <a:lnTo>
                    <a:pt x="4124352" y="2060508"/>
                  </a:lnTo>
                  <a:lnTo>
                    <a:pt x="4124639" y="1985754"/>
                  </a:lnTo>
                  <a:lnTo>
                    <a:pt x="4124639" y="375658"/>
                  </a:lnTo>
                  <a:lnTo>
                    <a:pt x="4124352" y="300904"/>
                  </a:lnTo>
                  <a:lnTo>
                    <a:pt x="4122338" y="240618"/>
                  </a:lnTo>
                  <a:lnTo>
                    <a:pt x="4116873" y="192734"/>
                  </a:lnTo>
                  <a:lnTo>
                    <a:pt x="4106230" y="155184"/>
                  </a:lnTo>
                  <a:lnTo>
                    <a:pt x="4084037" y="110250"/>
                  </a:lnTo>
                  <a:lnTo>
                    <a:pt x="4053003" y="71635"/>
                  </a:lnTo>
                  <a:lnTo>
                    <a:pt x="4014389" y="40601"/>
                  </a:lnTo>
                  <a:lnTo>
                    <a:pt x="3969455" y="18408"/>
                  </a:lnTo>
                  <a:lnTo>
                    <a:pt x="3931905" y="7766"/>
                  </a:lnTo>
                  <a:lnTo>
                    <a:pt x="3884021" y="2301"/>
                  </a:lnTo>
                  <a:lnTo>
                    <a:pt x="3823735" y="287"/>
                  </a:lnTo>
                  <a:lnTo>
                    <a:pt x="3748981" y="0"/>
                  </a:lnTo>
                  <a:close/>
                </a:path>
              </a:pathLst>
            </a:custGeom>
            <a:solidFill>
              <a:srgbClr val="ECE3C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21" name="Google Shape;121;g364110d9792_1_139"/>
            <p:cNvSpPr/>
            <p:nvPr/>
          </p:nvSpPr>
          <p:spPr>
            <a:xfrm>
              <a:off x="6348764" y="7416461"/>
              <a:ext cx="533400" cy="581659"/>
            </a:xfrm>
            <a:custGeom>
              <a:rect b="b" l="l" r="r" t="t"/>
              <a:pathLst>
                <a:path extrusionOk="0" h="581659" w="533400">
                  <a:moveTo>
                    <a:pt x="266624" y="0"/>
                  </a:moveTo>
                  <a:lnTo>
                    <a:pt x="133413" y="72844"/>
                  </a:lnTo>
                  <a:lnTo>
                    <a:pt x="0" y="145359"/>
                  </a:lnTo>
                  <a:lnTo>
                    <a:pt x="202" y="290719"/>
                  </a:lnTo>
                  <a:lnTo>
                    <a:pt x="0" y="436079"/>
                  </a:lnTo>
                  <a:lnTo>
                    <a:pt x="133413" y="508594"/>
                  </a:lnTo>
                  <a:lnTo>
                    <a:pt x="266624" y="581439"/>
                  </a:lnTo>
                  <a:lnTo>
                    <a:pt x="399835" y="508594"/>
                  </a:lnTo>
                  <a:lnTo>
                    <a:pt x="533248" y="436079"/>
                  </a:lnTo>
                  <a:lnTo>
                    <a:pt x="533046" y="290719"/>
                  </a:lnTo>
                  <a:lnTo>
                    <a:pt x="533248" y="145359"/>
                  </a:lnTo>
                  <a:lnTo>
                    <a:pt x="399835" y="72844"/>
                  </a:lnTo>
                  <a:lnTo>
                    <a:pt x="266624"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122" name="Google Shape;122;g364110d9792_1_139"/>
          <p:cNvSpPr txBox="1"/>
          <p:nvPr/>
        </p:nvSpPr>
        <p:spPr>
          <a:xfrm>
            <a:off x="9898762" y="4418468"/>
            <a:ext cx="174900" cy="352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2</a:t>
            </a:r>
            <a:endParaRPr sz="2200">
              <a:latin typeface="Trebuchet MS"/>
              <a:ea typeface="Trebuchet MS"/>
              <a:cs typeface="Trebuchet MS"/>
              <a:sym typeface="Trebuchet MS"/>
            </a:endParaRPr>
          </a:p>
        </p:txBody>
      </p:sp>
      <p:sp>
        <p:nvSpPr>
          <p:cNvPr id="123" name="Google Shape;123;g364110d9792_1_139"/>
          <p:cNvSpPr txBox="1"/>
          <p:nvPr/>
        </p:nvSpPr>
        <p:spPr>
          <a:xfrm>
            <a:off x="13847827" y="4418468"/>
            <a:ext cx="179100" cy="352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3</a:t>
            </a:r>
            <a:endParaRPr sz="2200">
              <a:latin typeface="Trebuchet MS"/>
              <a:ea typeface="Trebuchet MS"/>
              <a:cs typeface="Trebuchet MS"/>
              <a:sym typeface="Trebuchet MS"/>
            </a:endParaRPr>
          </a:p>
        </p:txBody>
      </p:sp>
      <p:grpSp>
        <p:nvGrpSpPr>
          <p:cNvPr id="124" name="Google Shape;124;g364110d9792_1_139"/>
          <p:cNvGrpSpPr/>
          <p:nvPr/>
        </p:nvGrpSpPr>
        <p:grpSpPr>
          <a:xfrm>
            <a:off x="13686939" y="6084163"/>
            <a:ext cx="498294" cy="1190927"/>
            <a:chOff x="15045552" y="6688834"/>
            <a:chExt cx="547756" cy="1309286"/>
          </a:xfrm>
        </p:grpSpPr>
        <p:sp>
          <p:nvSpPr>
            <p:cNvPr id="125" name="Google Shape;125;g364110d9792_1_139"/>
            <p:cNvSpPr/>
            <p:nvPr/>
          </p:nvSpPr>
          <p:spPr>
            <a:xfrm>
              <a:off x="15059908" y="7416461"/>
              <a:ext cx="533400" cy="581659"/>
            </a:xfrm>
            <a:custGeom>
              <a:rect b="b" l="l" r="r" t="t"/>
              <a:pathLst>
                <a:path extrusionOk="0" h="581659" w="533400">
                  <a:moveTo>
                    <a:pt x="266620" y="0"/>
                  </a:moveTo>
                  <a:lnTo>
                    <a:pt x="133409" y="72844"/>
                  </a:lnTo>
                  <a:lnTo>
                    <a:pt x="0" y="145359"/>
                  </a:lnTo>
                  <a:lnTo>
                    <a:pt x="198" y="290719"/>
                  </a:lnTo>
                  <a:lnTo>
                    <a:pt x="0" y="436079"/>
                  </a:lnTo>
                  <a:lnTo>
                    <a:pt x="133409" y="508594"/>
                  </a:lnTo>
                  <a:lnTo>
                    <a:pt x="266620" y="581439"/>
                  </a:lnTo>
                  <a:lnTo>
                    <a:pt x="399830" y="508594"/>
                  </a:lnTo>
                  <a:lnTo>
                    <a:pt x="533240" y="436079"/>
                  </a:lnTo>
                  <a:lnTo>
                    <a:pt x="533041" y="290719"/>
                  </a:lnTo>
                  <a:lnTo>
                    <a:pt x="533240" y="145359"/>
                  </a:lnTo>
                  <a:lnTo>
                    <a:pt x="399830" y="72844"/>
                  </a:lnTo>
                  <a:lnTo>
                    <a:pt x="266620"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26" name="Google Shape;126;g364110d9792_1_139"/>
            <p:cNvSpPr/>
            <p:nvPr/>
          </p:nvSpPr>
          <p:spPr>
            <a:xfrm>
              <a:off x="15045552" y="6688834"/>
              <a:ext cx="533400" cy="581659"/>
            </a:xfrm>
            <a:custGeom>
              <a:rect b="b" l="l" r="r" t="t"/>
              <a:pathLst>
                <a:path extrusionOk="0" h="581659" w="533400">
                  <a:moveTo>
                    <a:pt x="266630" y="0"/>
                  </a:moveTo>
                  <a:lnTo>
                    <a:pt x="133420" y="72844"/>
                  </a:lnTo>
                  <a:lnTo>
                    <a:pt x="0" y="145359"/>
                  </a:lnTo>
                  <a:lnTo>
                    <a:pt x="209" y="290719"/>
                  </a:lnTo>
                  <a:lnTo>
                    <a:pt x="0" y="436079"/>
                  </a:lnTo>
                  <a:lnTo>
                    <a:pt x="133420" y="508594"/>
                  </a:lnTo>
                  <a:lnTo>
                    <a:pt x="266630" y="581439"/>
                  </a:lnTo>
                  <a:lnTo>
                    <a:pt x="399841" y="508594"/>
                  </a:lnTo>
                  <a:lnTo>
                    <a:pt x="533250" y="436079"/>
                  </a:lnTo>
                  <a:lnTo>
                    <a:pt x="533051" y="290719"/>
                  </a:lnTo>
                  <a:lnTo>
                    <a:pt x="533250" y="145359"/>
                  </a:lnTo>
                  <a:lnTo>
                    <a:pt x="399841" y="72844"/>
                  </a:lnTo>
                  <a:lnTo>
                    <a:pt x="266630" y="0"/>
                  </a:lnTo>
                  <a:close/>
                </a:path>
              </a:pathLst>
            </a:custGeom>
            <a:solidFill>
              <a:srgbClr val="0A17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27" name="Google Shape;127;g364110d9792_1_139"/>
            <p:cNvSpPr/>
            <p:nvPr/>
          </p:nvSpPr>
          <p:spPr>
            <a:xfrm>
              <a:off x="15307932" y="6814335"/>
              <a:ext cx="0" cy="135254"/>
            </a:xfrm>
            <a:custGeom>
              <a:rect b="b" l="l" r="r" t="t"/>
              <a:pathLst>
                <a:path extrusionOk="0" h="135254" w="120000">
                  <a:moveTo>
                    <a:pt x="0" y="0"/>
                  </a:moveTo>
                  <a:lnTo>
                    <a:pt x="0" y="108553"/>
                  </a:lnTo>
                  <a:lnTo>
                    <a:pt x="0" y="134731"/>
                  </a:lnTo>
                </a:path>
              </a:pathLst>
            </a:custGeom>
            <a:noFill/>
            <a:ln cap="flat" cmpd="sng" w="47625">
              <a:solidFill>
                <a:srgbClr val="F3F1E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sp>
          <p:nvSpPr>
            <p:cNvPr id="128" name="Google Shape;128;g364110d9792_1_139"/>
            <p:cNvSpPr/>
            <p:nvPr/>
          </p:nvSpPr>
          <p:spPr>
            <a:xfrm>
              <a:off x="15201129" y="6922889"/>
              <a:ext cx="213994" cy="213995"/>
            </a:xfrm>
            <a:custGeom>
              <a:rect b="b" l="l" r="r" t="t"/>
              <a:pathLst>
                <a:path extrusionOk="0" h="213995" w="213994">
                  <a:moveTo>
                    <a:pt x="213606" y="0"/>
                  </a:moveTo>
                  <a:lnTo>
                    <a:pt x="0" y="0"/>
                  </a:lnTo>
                  <a:lnTo>
                    <a:pt x="106803" y="213606"/>
                  </a:lnTo>
                  <a:lnTo>
                    <a:pt x="213606" y="0"/>
                  </a:lnTo>
                  <a:close/>
                </a:path>
              </a:pathLst>
            </a:custGeom>
            <a:solidFill>
              <a:srgbClr val="F3F1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300"/>
            </a:p>
          </p:txBody>
        </p:sp>
      </p:grpSp>
      <p:sp>
        <p:nvSpPr>
          <p:cNvPr id="129" name="Google Shape;129;g364110d9792_1_139"/>
          <p:cNvSpPr txBox="1"/>
          <p:nvPr/>
        </p:nvSpPr>
        <p:spPr>
          <a:xfrm>
            <a:off x="9898762" y="6828613"/>
            <a:ext cx="180000" cy="352500"/>
          </a:xfrm>
          <a:prstGeom prst="rect">
            <a:avLst/>
          </a:prstGeom>
          <a:noFill/>
          <a:ln>
            <a:noFill/>
          </a:ln>
        </p:spPr>
        <p:txBody>
          <a:bodyPr anchorCtr="0" anchor="t" bIns="0" lIns="0" spcFirstLastPara="1" rIns="0" wrap="square" tIns="13850">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5</a:t>
            </a:r>
            <a:endParaRPr sz="2200">
              <a:latin typeface="Trebuchet MS"/>
              <a:ea typeface="Trebuchet MS"/>
              <a:cs typeface="Trebuchet MS"/>
              <a:sym typeface="Trebuchet MS"/>
            </a:endParaRPr>
          </a:p>
        </p:txBody>
      </p:sp>
      <p:sp>
        <p:nvSpPr>
          <p:cNvPr id="130" name="Google Shape;130;g364110d9792_1_139"/>
          <p:cNvSpPr txBox="1"/>
          <p:nvPr/>
        </p:nvSpPr>
        <p:spPr>
          <a:xfrm>
            <a:off x="6024375" y="5073981"/>
            <a:ext cx="2773800" cy="11481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rPr lang="en-US" sz="1600">
                <a:solidFill>
                  <a:srgbClr val="231F20"/>
                </a:solidFill>
                <a:latin typeface="Verdana"/>
                <a:ea typeface="Verdana"/>
                <a:cs typeface="Verdana"/>
                <a:sym typeface="Verdana"/>
              </a:rPr>
              <a:t>Громадянин подає інформаційне повідомлення про пошкоджене майно</a:t>
            </a:r>
            <a:endParaRPr sz="1600">
              <a:latin typeface="Verdana"/>
              <a:ea typeface="Verdana"/>
              <a:cs typeface="Verdana"/>
              <a:sym typeface="Verdana"/>
            </a:endParaRPr>
          </a:p>
        </p:txBody>
      </p:sp>
      <p:sp>
        <p:nvSpPr>
          <p:cNvPr id="131" name="Google Shape;131;g364110d9792_1_139"/>
          <p:cNvSpPr txBox="1"/>
          <p:nvPr/>
        </p:nvSpPr>
        <p:spPr>
          <a:xfrm>
            <a:off x="13946420" y="5070985"/>
            <a:ext cx="2616000" cy="11481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rPr lang="en-US" sz="1600">
                <a:solidFill>
                  <a:srgbClr val="231F20"/>
                </a:solidFill>
                <a:latin typeface="Verdana"/>
                <a:ea typeface="Verdana"/>
                <a:cs typeface="Verdana"/>
                <a:sym typeface="Verdana"/>
              </a:rPr>
              <a:t>Громадянин подає заяву на отримання компенсації за пошкоджене майно</a:t>
            </a:r>
            <a:endParaRPr sz="1600">
              <a:latin typeface="Verdana"/>
              <a:ea typeface="Verdana"/>
              <a:cs typeface="Verdana"/>
              <a:sym typeface="Verdana"/>
            </a:endParaRPr>
          </a:p>
        </p:txBody>
      </p:sp>
      <p:sp>
        <p:nvSpPr>
          <p:cNvPr id="132" name="Google Shape;132;g364110d9792_1_139"/>
          <p:cNvSpPr txBox="1"/>
          <p:nvPr/>
        </p:nvSpPr>
        <p:spPr>
          <a:xfrm>
            <a:off x="10009204" y="5060811"/>
            <a:ext cx="2944200" cy="8553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rPr lang="en-US" sz="1600">
                <a:solidFill>
                  <a:srgbClr val="231F20"/>
                </a:solidFill>
                <a:latin typeface="Verdana"/>
                <a:ea typeface="Verdana"/>
                <a:cs typeface="Verdana"/>
                <a:sym typeface="Verdana"/>
              </a:rPr>
              <a:t>Громадянин відкриває картку єВідновлення в одному з банків партнерів</a:t>
            </a:r>
            <a:endParaRPr sz="1600">
              <a:latin typeface="Verdana"/>
              <a:ea typeface="Verdana"/>
              <a:cs typeface="Verdana"/>
              <a:sym typeface="Verdana"/>
            </a:endParaRPr>
          </a:p>
        </p:txBody>
      </p:sp>
      <p:sp>
        <p:nvSpPr>
          <p:cNvPr id="133" name="Google Shape;133;g364110d9792_1_139"/>
          <p:cNvSpPr txBox="1"/>
          <p:nvPr/>
        </p:nvSpPr>
        <p:spPr>
          <a:xfrm>
            <a:off x="13860876" y="6671326"/>
            <a:ext cx="3002400" cy="2025600"/>
          </a:xfrm>
          <a:prstGeom prst="rect">
            <a:avLst/>
          </a:prstGeom>
          <a:noFill/>
          <a:ln>
            <a:noFill/>
          </a:ln>
        </p:spPr>
        <p:txBody>
          <a:bodyPr anchorCtr="0" anchor="t" bIns="0" lIns="0" spcFirstLastPara="1" rIns="0" wrap="square" tIns="152475">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4</a:t>
            </a:r>
            <a:endParaRPr sz="2200">
              <a:latin typeface="Trebuchet MS"/>
              <a:ea typeface="Trebuchet MS"/>
              <a:cs typeface="Trebuchet MS"/>
              <a:sym typeface="Trebuchet MS"/>
            </a:endParaRPr>
          </a:p>
          <a:p>
            <a:pPr indent="0" lvl="0" marL="127000" marR="0" rtl="0" algn="l">
              <a:lnSpc>
                <a:spcPct val="118888"/>
              </a:lnSpc>
              <a:spcBef>
                <a:spcPts val="900"/>
              </a:spcBef>
              <a:spcAft>
                <a:spcPts val="0"/>
              </a:spcAft>
              <a:buNone/>
            </a:pPr>
            <a:r>
              <a:rPr lang="en-US" sz="1600">
                <a:solidFill>
                  <a:srgbClr val="231F20"/>
                </a:solidFill>
                <a:latin typeface="Verdana"/>
                <a:ea typeface="Verdana"/>
                <a:cs typeface="Verdana"/>
                <a:sym typeface="Verdana"/>
              </a:rPr>
              <a:t>Спеціальна комісія при ОМС опрацьовує заяву та вносить відомості про своє рішення, суму компенсації та рішення ОМС в РПЗМ</a:t>
            </a:r>
            <a:endParaRPr sz="1600">
              <a:latin typeface="Verdana"/>
              <a:ea typeface="Verdana"/>
              <a:cs typeface="Verdana"/>
              <a:sym typeface="Verdana"/>
            </a:endParaRPr>
          </a:p>
        </p:txBody>
      </p:sp>
      <p:sp>
        <p:nvSpPr>
          <p:cNvPr id="134" name="Google Shape;134;g364110d9792_1_139"/>
          <p:cNvSpPr txBox="1"/>
          <p:nvPr/>
        </p:nvSpPr>
        <p:spPr>
          <a:xfrm>
            <a:off x="10025445" y="7491923"/>
            <a:ext cx="2697600" cy="8553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rPr lang="en-US" sz="1600">
                <a:solidFill>
                  <a:srgbClr val="231F20"/>
                </a:solidFill>
                <a:latin typeface="Verdana"/>
                <a:ea typeface="Verdana"/>
                <a:cs typeface="Verdana"/>
                <a:sym typeface="Verdana"/>
              </a:rPr>
              <a:t>Громадянин отримує компенсацію на ремонт на картку єВідновлення</a:t>
            </a:r>
            <a:endParaRPr sz="1600">
              <a:latin typeface="Verdana"/>
              <a:ea typeface="Verdana"/>
              <a:cs typeface="Verdana"/>
              <a:sym typeface="Verdana"/>
            </a:endParaRPr>
          </a:p>
        </p:txBody>
      </p:sp>
      <p:sp>
        <p:nvSpPr>
          <p:cNvPr id="135" name="Google Shape;135;g364110d9792_1_139"/>
          <p:cNvSpPr txBox="1"/>
          <p:nvPr/>
        </p:nvSpPr>
        <p:spPr>
          <a:xfrm>
            <a:off x="5936657" y="6684313"/>
            <a:ext cx="2907600" cy="2292000"/>
          </a:xfrm>
          <a:prstGeom prst="rect">
            <a:avLst/>
          </a:prstGeom>
          <a:noFill/>
          <a:ln>
            <a:noFill/>
          </a:ln>
        </p:spPr>
        <p:txBody>
          <a:bodyPr anchorCtr="0" anchor="t" bIns="0" lIns="0" spcFirstLastPara="1" rIns="0" wrap="square" tIns="139200">
            <a:spAutoFit/>
          </a:bodyPr>
          <a:lstStyle/>
          <a:p>
            <a:pPr indent="0" lvl="0" marL="12700" rtl="0" algn="l">
              <a:lnSpc>
                <a:spcPct val="100000"/>
              </a:lnSpc>
              <a:spcBef>
                <a:spcPts val="0"/>
              </a:spcBef>
              <a:spcAft>
                <a:spcPts val="0"/>
              </a:spcAft>
              <a:buNone/>
            </a:pPr>
            <a:r>
              <a:rPr b="1" lang="en-US" sz="2200">
                <a:latin typeface="Trebuchet MS"/>
                <a:ea typeface="Trebuchet MS"/>
                <a:cs typeface="Trebuchet MS"/>
                <a:sym typeface="Trebuchet MS"/>
              </a:rPr>
              <a:t>6</a:t>
            </a:r>
            <a:endParaRPr sz="2200">
              <a:latin typeface="Trebuchet MS"/>
              <a:ea typeface="Trebuchet MS"/>
              <a:cs typeface="Trebuchet MS"/>
              <a:sym typeface="Trebuchet MS"/>
            </a:endParaRPr>
          </a:p>
          <a:p>
            <a:pPr indent="0" lvl="0" marL="114300" marR="0" rtl="0" algn="l">
              <a:lnSpc>
                <a:spcPct val="118888"/>
              </a:lnSpc>
              <a:spcBef>
                <a:spcPts val="800"/>
              </a:spcBef>
              <a:spcAft>
                <a:spcPts val="0"/>
              </a:spcAft>
              <a:buNone/>
            </a:pPr>
            <a:r>
              <a:rPr lang="en-US" sz="1600">
                <a:solidFill>
                  <a:srgbClr val="231F20"/>
                </a:solidFill>
                <a:latin typeface="Verdana"/>
                <a:ea typeface="Verdana"/>
                <a:cs typeface="Verdana"/>
                <a:sym typeface="Verdana"/>
              </a:rPr>
              <a:t>Після завершення ремонтних робіт, на які було надано компенсацію, громадянин звітує перед комісією при ОМС</a:t>
            </a:r>
            <a:endParaRPr sz="16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1E9"/>
        </a:solidFill>
      </p:bgPr>
    </p:bg>
    <p:spTree>
      <p:nvGrpSpPr>
        <p:cNvPr id="140" name="Shape 140"/>
        <p:cNvGrpSpPr/>
        <p:nvPr/>
      </p:nvGrpSpPr>
      <p:grpSpPr>
        <a:xfrm>
          <a:off x="0" y="0"/>
          <a:ext cx="0" cy="0"/>
          <a:chOff x="0" y="0"/>
          <a:chExt cx="0" cy="0"/>
        </a:xfrm>
      </p:grpSpPr>
      <p:pic>
        <p:nvPicPr>
          <p:cNvPr descr="preencoded.png" id="141" name="Google Shape;141;g364110d9792_6_54"/>
          <p:cNvPicPr preferRelativeResize="0"/>
          <p:nvPr/>
        </p:nvPicPr>
        <p:blipFill rotWithShape="1">
          <a:blip r:embed="rId3">
            <a:alphaModFix/>
          </a:blip>
          <a:srcRect b="0" l="0" r="0" t="0"/>
          <a:stretch/>
        </p:blipFill>
        <p:spPr>
          <a:xfrm>
            <a:off x="13906500" y="0"/>
            <a:ext cx="4381499" cy="10287000"/>
          </a:xfrm>
          <a:prstGeom prst="rect">
            <a:avLst/>
          </a:prstGeom>
          <a:noFill/>
          <a:ln>
            <a:noFill/>
          </a:ln>
        </p:spPr>
      </p:pic>
      <p:pic>
        <p:nvPicPr>
          <p:cNvPr descr="preencoded.png" id="142" name="Google Shape;142;g364110d9792_6_54"/>
          <p:cNvPicPr preferRelativeResize="0"/>
          <p:nvPr/>
        </p:nvPicPr>
        <p:blipFill rotWithShape="1">
          <a:blip r:embed="rId4">
            <a:alphaModFix/>
          </a:blip>
          <a:srcRect b="0" l="0" r="0" t="0"/>
          <a:stretch/>
        </p:blipFill>
        <p:spPr>
          <a:xfrm>
            <a:off x="521400" y="3696750"/>
            <a:ext cx="5777625" cy="5599722"/>
          </a:xfrm>
          <a:prstGeom prst="rect">
            <a:avLst/>
          </a:prstGeom>
          <a:noFill/>
          <a:ln>
            <a:noFill/>
          </a:ln>
        </p:spPr>
      </p:pic>
      <p:sp>
        <p:nvSpPr>
          <p:cNvPr id="143" name="Google Shape;143;g364110d9792_6_54"/>
          <p:cNvSpPr/>
          <p:nvPr/>
        </p:nvSpPr>
        <p:spPr>
          <a:xfrm>
            <a:off x="521400" y="411425"/>
            <a:ext cx="14820000" cy="20574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8250"/>
              <a:buFont typeface="Arial"/>
              <a:buNone/>
            </a:pPr>
            <a:r>
              <a:rPr b="1" lang="en-US" sz="8250">
                <a:solidFill>
                  <a:srgbClr val="020407"/>
                </a:solidFill>
                <a:latin typeface="Trebuchet MS"/>
                <a:ea typeface="Trebuchet MS"/>
                <a:cs typeface="Trebuchet MS"/>
                <a:sym typeface="Trebuchet MS"/>
              </a:rPr>
              <a:t>Варіанти допомоги від держави за знищене майно</a:t>
            </a:r>
            <a:endParaRPr b="1" i="0" sz="8250" u="none" cap="none" strike="noStrike">
              <a:solidFill>
                <a:schemeClr val="dk1"/>
              </a:solidFill>
              <a:latin typeface="Trebuchet MS"/>
              <a:ea typeface="Trebuchet MS"/>
              <a:cs typeface="Trebuchet MS"/>
              <a:sym typeface="Trebuchet MS"/>
            </a:endParaRPr>
          </a:p>
        </p:txBody>
      </p:sp>
      <p:sp>
        <p:nvSpPr>
          <p:cNvPr id="144" name="Google Shape;144;g364110d9792_6_54"/>
          <p:cNvSpPr/>
          <p:nvPr/>
        </p:nvSpPr>
        <p:spPr>
          <a:xfrm>
            <a:off x="990600" y="8296275"/>
            <a:ext cx="590700" cy="100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t/>
            </a:r>
            <a:endParaRPr b="0" i="0" sz="11250" u="none" cap="none" strike="noStrike">
              <a:solidFill>
                <a:schemeClr val="dk1"/>
              </a:solidFill>
              <a:latin typeface="Calibri"/>
              <a:ea typeface="Calibri"/>
              <a:cs typeface="Calibri"/>
              <a:sym typeface="Calibri"/>
            </a:endParaRPr>
          </a:p>
        </p:txBody>
      </p:sp>
      <p:sp>
        <p:nvSpPr>
          <p:cNvPr id="145" name="Google Shape;145;g364110d9792_6_54"/>
          <p:cNvSpPr/>
          <p:nvPr/>
        </p:nvSpPr>
        <p:spPr>
          <a:xfrm>
            <a:off x="13906500" y="8296275"/>
            <a:ext cx="866700" cy="100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t/>
            </a:r>
            <a:endParaRPr b="0" i="0" sz="11250" u="none" cap="none" strike="noStrike">
              <a:solidFill>
                <a:schemeClr val="dk1"/>
              </a:solidFill>
              <a:latin typeface="Calibri"/>
              <a:ea typeface="Calibri"/>
              <a:cs typeface="Calibri"/>
              <a:sym typeface="Calibri"/>
            </a:endParaRPr>
          </a:p>
        </p:txBody>
      </p:sp>
      <p:sp>
        <p:nvSpPr>
          <p:cNvPr id="146" name="Google Shape;146;g364110d9792_6_54"/>
          <p:cNvSpPr/>
          <p:nvPr/>
        </p:nvSpPr>
        <p:spPr>
          <a:xfrm>
            <a:off x="990600" y="4562475"/>
            <a:ext cx="4533300" cy="20574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20407"/>
              </a:buClr>
              <a:buSzPts val="2250"/>
              <a:buFont typeface="Arial"/>
              <a:buNone/>
            </a:pPr>
            <a:r>
              <a:rPr b="1" lang="en-US" sz="3700">
                <a:solidFill>
                  <a:srgbClr val="020407"/>
                </a:solidFill>
                <a:latin typeface="Verdana"/>
                <a:ea typeface="Verdana"/>
                <a:cs typeface="Verdana"/>
                <a:sym typeface="Verdana"/>
              </a:rPr>
              <a:t>Житловий сертифікат</a:t>
            </a:r>
            <a:endParaRPr i="0" sz="3700" u="none" cap="none" strike="noStrike">
              <a:solidFill>
                <a:schemeClr val="dk1"/>
              </a:solidFill>
              <a:latin typeface="Verdana"/>
              <a:ea typeface="Verdana"/>
              <a:cs typeface="Verdana"/>
              <a:sym typeface="Verdana"/>
            </a:endParaRPr>
          </a:p>
        </p:txBody>
      </p:sp>
      <p:pic>
        <p:nvPicPr>
          <p:cNvPr descr="preencoded.png" id="147" name="Google Shape;147;g364110d9792_6_54"/>
          <p:cNvPicPr preferRelativeResize="0"/>
          <p:nvPr/>
        </p:nvPicPr>
        <p:blipFill rotWithShape="1">
          <a:blip r:embed="rId4">
            <a:alphaModFix/>
          </a:blip>
          <a:srcRect b="0" l="0" r="0" t="0"/>
          <a:stretch/>
        </p:blipFill>
        <p:spPr>
          <a:xfrm>
            <a:off x="7213950" y="3802175"/>
            <a:ext cx="5777625" cy="5599722"/>
          </a:xfrm>
          <a:prstGeom prst="rect">
            <a:avLst/>
          </a:prstGeom>
          <a:noFill/>
          <a:ln>
            <a:noFill/>
          </a:ln>
        </p:spPr>
      </p:pic>
      <p:sp>
        <p:nvSpPr>
          <p:cNvPr id="148" name="Google Shape;148;g364110d9792_6_54"/>
          <p:cNvSpPr txBox="1"/>
          <p:nvPr/>
        </p:nvSpPr>
        <p:spPr>
          <a:xfrm>
            <a:off x="7644000" y="4239025"/>
            <a:ext cx="4980300" cy="3032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3700">
                <a:solidFill>
                  <a:srgbClr val="020407"/>
                </a:solidFill>
                <a:latin typeface="Verdana"/>
                <a:ea typeface="Verdana"/>
                <a:cs typeface="Verdana"/>
                <a:sym typeface="Verdana"/>
              </a:rPr>
              <a:t>Г</a:t>
            </a:r>
            <a:r>
              <a:rPr b="1" lang="en-US" sz="3700">
                <a:solidFill>
                  <a:srgbClr val="020407"/>
                </a:solidFill>
                <a:latin typeface="Verdana"/>
                <a:ea typeface="Verdana"/>
                <a:cs typeface="Verdana"/>
                <a:sym typeface="Verdana"/>
                <a:extLst>
                  <a:ext uri="http://customooxmlschemas.google.com/">
                    <go:slidesCustomData xmlns:go="http://customooxmlschemas.google.com/" textRoundtripDataId="0"/>
                  </a:ext>
                </a:extLst>
              </a:rPr>
              <a:t>рошова компенсація для відбудови </a:t>
            </a:r>
            <a:r>
              <a:rPr b="1" lang="en-US" sz="3700">
                <a:solidFill>
                  <a:srgbClr val="020407"/>
                </a:solidFill>
                <a:latin typeface="Verdana"/>
                <a:ea typeface="Verdana"/>
                <a:cs typeface="Verdana"/>
                <a:sym typeface="Verdana"/>
                <a:extLst>
                  <a:ext uri="http://customooxmlschemas.google.com/">
                    <go:slidesCustomData xmlns:go="http://customooxmlschemas.google.com/" textRoundtripDataId="1"/>
                  </a:ext>
                </a:extLst>
              </a:rPr>
              <a:t>приватного</a:t>
            </a:r>
            <a:r>
              <a:rPr b="1" lang="en-US" sz="3700">
                <a:solidFill>
                  <a:srgbClr val="020407"/>
                </a:solidFill>
                <a:latin typeface="Verdana"/>
                <a:ea typeface="Verdana"/>
                <a:cs typeface="Verdana"/>
                <a:sym typeface="Verdana"/>
                <a:extLst>
                  <a:ext uri="http://customooxmlschemas.google.com/">
                    <go:slidesCustomData xmlns:go="http://customooxmlschemas.google.com/" textRoundtripDataId="2"/>
                  </a:ext>
                </a:extLst>
              </a:rPr>
              <a:t> будинку</a:t>
            </a:r>
            <a:endParaRPr sz="3700">
              <a:solidFill>
                <a:schemeClr val="dk1"/>
              </a:solidFill>
              <a:latin typeface="Verdana"/>
              <a:ea typeface="Verdana"/>
              <a:cs typeface="Verdana"/>
              <a:sym typeface="Verdana"/>
            </a:endParaRPr>
          </a:p>
        </p:txBody>
      </p:sp>
      <p:sp>
        <p:nvSpPr>
          <p:cNvPr id="149" name="Google Shape;149;g364110d9792_6_54"/>
          <p:cNvSpPr txBox="1"/>
          <p:nvPr/>
        </p:nvSpPr>
        <p:spPr>
          <a:xfrm>
            <a:off x="7757100" y="7586997"/>
            <a:ext cx="4381500" cy="269700"/>
          </a:xfrm>
          <a:prstGeom prst="rect">
            <a:avLst/>
          </a:prstGeom>
          <a:noFill/>
          <a:ln>
            <a:noFill/>
          </a:ln>
        </p:spPr>
        <p:txBody>
          <a:bodyPr anchorCtr="0" anchor="t" bIns="0" lIns="0" spcFirstLastPara="1" rIns="0" wrap="square" tIns="23100">
            <a:spAutoFit/>
          </a:bodyPr>
          <a:lstStyle/>
          <a:p>
            <a:pPr indent="0" lvl="0" marL="12700" marR="0" rtl="0" algn="l">
              <a:lnSpc>
                <a:spcPct val="118888"/>
              </a:lnSpc>
              <a:spcBef>
                <a:spcPts val="0"/>
              </a:spcBef>
              <a:spcAft>
                <a:spcPts val="0"/>
              </a:spcAft>
              <a:buNone/>
            </a:pPr>
            <a:r>
              <a:t/>
            </a:r>
            <a:endParaRPr sz="16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82F"/>
        </a:solidFill>
      </p:bgPr>
    </p:bg>
    <p:spTree>
      <p:nvGrpSpPr>
        <p:cNvPr id="154" name="Shape 154"/>
        <p:cNvGrpSpPr/>
        <p:nvPr/>
      </p:nvGrpSpPr>
      <p:grpSpPr>
        <a:xfrm>
          <a:off x="0" y="0"/>
          <a:ext cx="0" cy="0"/>
          <a:chOff x="0" y="0"/>
          <a:chExt cx="0" cy="0"/>
        </a:xfrm>
      </p:grpSpPr>
      <p:pic>
        <p:nvPicPr>
          <p:cNvPr descr="preencoded.png" id="155" name="Google Shape;155;p3"/>
          <p:cNvPicPr preferRelativeResize="0"/>
          <p:nvPr/>
        </p:nvPicPr>
        <p:blipFill rotWithShape="1">
          <a:blip r:embed="rId3">
            <a:alphaModFix/>
          </a:blip>
          <a:srcRect b="0" l="0" r="0" t="0"/>
          <a:stretch/>
        </p:blipFill>
        <p:spPr>
          <a:xfrm>
            <a:off x="304800" y="304800"/>
            <a:ext cx="17678401" cy="9677400"/>
          </a:xfrm>
          <a:prstGeom prst="rect">
            <a:avLst/>
          </a:prstGeom>
          <a:noFill/>
          <a:ln>
            <a:noFill/>
          </a:ln>
        </p:spPr>
      </p:pic>
      <p:pic>
        <p:nvPicPr>
          <p:cNvPr descr="preencoded.png" id="156" name="Google Shape;156;p3"/>
          <p:cNvPicPr preferRelativeResize="0"/>
          <p:nvPr/>
        </p:nvPicPr>
        <p:blipFill rotWithShape="1">
          <a:blip r:embed="rId4">
            <a:alphaModFix/>
          </a:blip>
          <a:srcRect b="0" l="0" r="0" t="0"/>
          <a:stretch/>
        </p:blipFill>
        <p:spPr>
          <a:xfrm>
            <a:off x="7439025" y="0"/>
            <a:ext cx="10848975" cy="10287000"/>
          </a:xfrm>
          <a:prstGeom prst="rect">
            <a:avLst/>
          </a:prstGeom>
          <a:noFill/>
          <a:ln>
            <a:noFill/>
          </a:ln>
        </p:spPr>
      </p:pic>
      <p:sp>
        <p:nvSpPr>
          <p:cNvPr id="157" name="Google Shape;157;p3"/>
          <p:cNvSpPr/>
          <p:nvPr/>
        </p:nvSpPr>
        <p:spPr>
          <a:xfrm>
            <a:off x="1066800" y="1066800"/>
            <a:ext cx="9505950" cy="2095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8250"/>
              <a:buFont typeface="Arial"/>
              <a:buNone/>
            </a:pPr>
            <a:r>
              <a:rPr i="0" lang="en-US" sz="8250" u="none" cap="none" strike="noStrike">
                <a:solidFill>
                  <a:srgbClr val="F3F1E9"/>
                </a:solidFill>
                <a:latin typeface="Trebuchet MS"/>
                <a:ea typeface="Trebuchet MS"/>
                <a:cs typeface="Trebuchet MS"/>
                <a:sym typeface="Trebuchet MS"/>
              </a:rPr>
              <a:t>Що таке житловий сертифікат?</a:t>
            </a:r>
            <a:endParaRPr i="0" sz="8250" u="none" cap="none" strike="noStrike">
              <a:solidFill>
                <a:schemeClr val="dk1"/>
              </a:solidFill>
              <a:latin typeface="Trebuchet MS"/>
              <a:ea typeface="Trebuchet MS"/>
              <a:cs typeface="Trebuchet MS"/>
              <a:sym typeface="Trebuchet MS"/>
            </a:endParaRPr>
          </a:p>
        </p:txBody>
      </p:sp>
      <p:sp>
        <p:nvSpPr>
          <p:cNvPr id="158" name="Google Shape;158;p3"/>
          <p:cNvSpPr/>
          <p:nvPr/>
        </p:nvSpPr>
        <p:spPr>
          <a:xfrm>
            <a:off x="950650" y="3704988"/>
            <a:ext cx="6093300" cy="228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3000"/>
              <a:buFont typeface="Arial"/>
              <a:buNone/>
            </a:pPr>
            <a:r>
              <a:rPr i="0" lang="en-US" sz="2700" u="none" cap="none" strike="noStrike">
                <a:solidFill>
                  <a:srgbClr val="F3F1E9"/>
                </a:solidFill>
                <a:latin typeface="Verdana"/>
                <a:ea typeface="Verdana"/>
                <a:cs typeface="Verdana"/>
                <a:sym typeface="Verdana"/>
              </a:rPr>
              <a:t>Документ, що підтверджує гарантії держави надати фінансування для придбання житла в обсязі, що, зазначеній у такому документі.</a:t>
            </a:r>
            <a:endParaRPr i="0" sz="2700" u="none" cap="none" strike="noStrike">
              <a:solidFill>
                <a:schemeClr val="dk1"/>
              </a:solidFill>
              <a:latin typeface="Verdana"/>
              <a:ea typeface="Verdana"/>
              <a:cs typeface="Verdana"/>
              <a:sym typeface="Verdana"/>
            </a:endParaRPr>
          </a:p>
        </p:txBody>
      </p:sp>
      <p:sp>
        <p:nvSpPr>
          <p:cNvPr id="159" name="Google Shape;159;p3"/>
          <p:cNvSpPr txBox="1"/>
          <p:nvPr/>
        </p:nvSpPr>
        <p:spPr>
          <a:xfrm>
            <a:off x="846100" y="6533675"/>
            <a:ext cx="63024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rgbClr val="F3F1E9"/>
                </a:solidFill>
                <a:latin typeface="Verdana"/>
                <a:ea typeface="Verdana"/>
                <a:cs typeface="Verdana"/>
                <a:sym typeface="Verdana"/>
              </a:rPr>
              <a:t>Інформація про сертифікат зберігається в державному Реєстрі пошкодженого </a:t>
            </a:r>
            <a:br>
              <a:rPr lang="en-US" sz="2700">
                <a:solidFill>
                  <a:srgbClr val="F3F1E9"/>
                </a:solidFill>
                <a:latin typeface="Verdana"/>
                <a:ea typeface="Verdana"/>
                <a:cs typeface="Verdana"/>
                <a:sym typeface="Verdana"/>
              </a:rPr>
            </a:br>
            <a:r>
              <a:rPr lang="en-US" sz="2700">
                <a:solidFill>
                  <a:srgbClr val="F3F1E9"/>
                </a:solidFill>
                <a:latin typeface="Verdana"/>
                <a:ea typeface="Verdana"/>
                <a:cs typeface="Verdana"/>
                <a:sym typeface="Verdana"/>
              </a:rPr>
              <a:t>та знищеного майна, тримачем якого є Мінрозвитку</a:t>
            </a:r>
            <a:endParaRPr sz="11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82F"/>
        </a:solidFill>
      </p:bgPr>
    </p:bg>
    <p:spTree>
      <p:nvGrpSpPr>
        <p:cNvPr id="164" name="Shape 164"/>
        <p:cNvGrpSpPr/>
        <p:nvPr/>
      </p:nvGrpSpPr>
      <p:grpSpPr>
        <a:xfrm>
          <a:off x="0" y="0"/>
          <a:ext cx="0" cy="0"/>
          <a:chOff x="0" y="0"/>
          <a:chExt cx="0" cy="0"/>
        </a:xfrm>
      </p:grpSpPr>
      <p:pic>
        <p:nvPicPr>
          <p:cNvPr descr="preencoded.png" id="165" name="Google Shape;165;g36423630b7f_9_3"/>
          <p:cNvPicPr preferRelativeResize="0"/>
          <p:nvPr/>
        </p:nvPicPr>
        <p:blipFill rotWithShape="1">
          <a:blip r:embed="rId3">
            <a:alphaModFix/>
          </a:blip>
          <a:srcRect b="0" l="0" r="0" t="0"/>
          <a:stretch/>
        </p:blipFill>
        <p:spPr>
          <a:xfrm>
            <a:off x="304800" y="304800"/>
            <a:ext cx="17678400" cy="9677400"/>
          </a:xfrm>
          <a:prstGeom prst="rect">
            <a:avLst/>
          </a:prstGeom>
          <a:noFill/>
          <a:ln>
            <a:noFill/>
          </a:ln>
        </p:spPr>
      </p:pic>
      <p:sp>
        <p:nvSpPr>
          <p:cNvPr id="166" name="Google Shape;166;g36423630b7f_9_3"/>
          <p:cNvSpPr/>
          <p:nvPr/>
        </p:nvSpPr>
        <p:spPr>
          <a:xfrm>
            <a:off x="1066800" y="1066800"/>
            <a:ext cx="9506100" cy="2095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F3F1E9"/>
              </a:buClr>
              <a:buSzPts val="8250"/>
              <a:buFont typeface="Arial"/>
              <a:buNone/>
            </a:pPr>
            <a:r>
              <a:rPr i="0" lang="en-US" sz="8250" u="none" cap="none" strike="noStrike">
                <a:solidFill>
                  <a:srgbClr val="F3F1E9"/>
                </a:solidFill>
                <a:latin typeface="Trebuchet MS"/>
                <a:ea typeface="Trebuchet MS"/>
                <a:cs typeface="Trebuchet MS"/>
                <a:sym typeface="Trebuchet MS"/>
              </a:rPr>
              <a:t>Що таке грошова виплата?</a:t>
            </a:r>
            <a:endParaRPr i="0" sz="8250" u="none" cap="none" strike="noStrike">
              <a:solidFill>
                <a:schemeClr val="dk1"/>
              </a:solidFill>
              <a:latin typeface="Trebuchet MS"/>
              <a:ea typeface="Trebuchet MS"/>
              <a:cs typeface="Trebuchet MS"/>
              <a:sym typeface="Trebuchet MS"/>
            </a:endParaRPr>
          </a:p>
        </p:txBody>
      </p:sp>
      <p:sp>
        <p:nvSpPr>
          <p:cNvPr id="167" name="Google Shape;167;g36423630b7f_9_3"/>
          <p:cNvSpPr/>
          <p:nvPr/>
        </p:nvSpPr>
        <p:spPr>
          <a:xfrm>
            <a:off x="1066800" y="4725225"/>
            <a:ext cx="8066700" cy="374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3F1E9"/>
              </a:buClr>
              <a:buSzPts val="3000"/>
              <a:buFont typeface="Arial"/>
              <a:buNone/>
            </a:pPr>
            <a:r>
              <a:rPr i="0" lang="en-US" sz="3000" u="none" cap="none" strike="noStrike">
                <a:solidFill>
                  <a:srgbClr val="F3F1E9"/>
                </a:solidFill>
                <a:latin typeface="Verdana"/>
                <a:ea typeface="Verdana"/>
                <a:cs typeface="Verdana"/>
                <a:sym typeface="Verdana"/>
              </a:rPr>
              <a:t>Виплата від держави на спеціальну картку єВідновлення. Кошти  можна витратити на придбання будівельних матеріалів чи оплати будівельних послуг для відновлення знищеного приватного будинку.</a:t>
            </a:r>
            <a:endParaRPr sz="3000">
              <a:solidFill>
                <a:srgbClr val="F3F1E9"/>
              </a:solidFill>
              <a:latin typeface="Verdana"/>
              <a:ea typeface="Verdana"/>
              <a:cs typeface="Verdana"/>
              <a:sym typeface="Verdana"/>
            </a:endParaRPr>
          </a:p>
        </p:txBody>
      </p:sp>
      <p:pic>
        <p:nvPicPr>
          <p:cNvPr id="168" name="Google Shape;168;g36423630b7f_9_3" title="Знімок екрана 2025-04-09 190005.png"/>
          <p:cNvPicPr preferRelativeResize="0"/>
          <p:nvPr/>
        </p:nvPicPr>
        <p:blipFill rotWithShape="1">
          <a:blip r:embed="rId4">
            <a:alphaModFix/>
          </a:blip>
          <a:srcRect b="0" l="0" r="0" t="0"/>
          <a:stretch/>
        </p:blipFill>
        <p:spPr>
          <a:xfrm>
            <a:off x="11158579" y="441950"/>
            <a:ext cx="5696094" cy="9403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1E9"/>
        </a:solidFill>
      </p:bgPr>
    </p:bg>
    <p:spTree>
      <p:nvGrpSpPr>
        <p:cNvPr id="173" name="Shape 173"/>
        <p:cNvGrpSpPr/>
        <p:nvPr/>
      </p:nvGrpSpPr>
      <p:grpSpPr>
        <a:xfrm>
          <a:off x="0" y="0"/>
          <a:ext cx="0" cy="0"/>
          <a:chOff x="0" y="0"/>
          <a:chExt cx="0" cy="0"/>
        </a:xfrm>
      </p:grpSpPr>
      <p:pic>
        <p:nvPicPr>
          <p:cNvPr descr="preencoded.png" id="174" name="Google Shape;174;p9"/>
          <p:cNvPicPr preferRelativeResize="0"/>
          <p:nvPr/>
        </p:nvPicPr>
        <p:blipFill rotWithShape="1">
          <a:blip r:embed="rId3">
            <a:alphaModFix/>
          </a:blip>
          <a:srcRect b="0" l="0" r="0" t="0"/>
          <a:stretch/>
        </p:blipFill>
        <p:spPr>
          <a:xfrm>
            <a:off x="13906500" y="0"/>
            <a:ext cx="4381500" cy="10287000"/>
          </a:xfrm>
          <a:prstGeom prst="rect">
            <a:avLst/>
          </a:prstGeom>
          <a:noFill/>
          <a:ln>
            <a:noFill/>
          </a:ln>
        </p:spPr>
      </p:pic>
      <p:pic>
        <p:nvPicPr>
          <p:cNvPr descr="preencoded.png" id="175" name="Google Shape;175;p9"/>
          <p:cNvPicPr preferRelativeResize="0"/>
          <p:nvPr/>
        </p:nvPicPr>
        <p:blipFill rotWithShape="1">
          <a:blip r:embed="rId4">
            <a:alphaModFix/>
          </a:blip>
          <a:srcRect b="0" l="0" r="0" t="0"/>
          <a:stretch/>
        </p:blipFill>
        <p:spPr>
          <a:xfrm>
            <a:off x="685800" y="3086100"/>
            <a:ext cx="3390900" cy="828675"/>
          </a:xfrm>
          <a:prstGeom prst="rect">
            <a:avLst/>
          </a:prstGeom>
          <a:noFill/>
          <a:ln>
            <a:noFill/>
          </a:ln>
        </p:spPr>
      </p:pic>
      <p:pic>
        <p:nvPicPr>
          <p:cNvPr descr="preencoded.png" id="176" name="Google Shape;176;p9"/>
          <p:cNvPicPr preferRelativeResize="0"/>
          <p:nvPr/>
        </p:nvPicPr>
        <p:blipFill rotWithShape="1">
          <a:blip r:embed="rId5">
            <a:alphaModFix/>
          </a:blip>
          <a:srcRect b="0" l="0" r="0" t="0"/>
          <a:stretch/>
        </p:blipFill>
        <p:spPr>
          <a:xfrm>
            <a:off x="685800" y="4257675"/>
            <a:ext cx="4000500" cy="5343525"/>
          </a:xfrm>
          <a:prstGeom prst="rect">
            <a:avLst/>
          </a:prstGeom>
          <a:noFill/>
          <a:ln>
            <a:noFill/>
          </a:ln>
        </p:spPr>
      </p:pic>
      <p:pic>
        <p:nvPicPr>
          <p:cNvPr descr="preencoded.png" id="177" name="Google Shape;177;p9"/>
          <p:cNvPicPr preferRelativeResize="0"/>
          <p:nvPr/>
        </p:nvPicPr>
        <p:blipFill rotWithShape="1">
          <a:blip r:embed="rId5">
            <a:alphaModFix/>
          </a:blip>
          <a:srcRect b="0" l="0" r="0" t="0"/>
          <a:stretch/>
        </p:blipFill>
        <p:spPr>
          <a:xfrm>
            <a:off x="4991100" y="4257675"/>
            <a:ext cx="4000500" cy="5343525"/>
          </a:xfrm>
          <a:prstGeom prst="rect">
            <a:avLst/>
          </a:prstGeom>
          <a:noFill/>
          <a:ln>
            <a:noFill/>
          </a:ln>
        </p:spPr>
      </p:pic>
      <p:pic>
        <p:nvPicPr>
          <p:cNvPr descr="preencoded.png" id="178" name="Google Shape;178;p9"/>
          <p:cNvPicPr preferRelativeResize="0"/>
          <p:nvPr/>
        </p:nvPicPr>
        <p:blipFill rotWithShape="1">
          <a:blip r:embed="rId5">
            <a:alphaModFix/>
          </a:blip>
          <a:srcRect b="0" l="0" r="0" t="0"/>
          <a:stretch/>
        </p:blipFill>
        <p:spPr>
          <a:xfrm>
            <a:off x="9296400" y="4257675"/>
            <a:ext cx="4000500" cy="5343525"/>
          </a:xfrm>
          <a:prstGeom prst="rect">
            <a:avLst/>
          </a:prstGeom>
          <a:noFill/>
          <a:ln>
            <a:noFill/>
          </a:ln>
        </p:spPr>
      </p:pic>
      <p:pic>
        <p:nvPicPr>
          <p:cNvPr descr="preencoded.png" id="179" name="Google Shape;179;p9"/>
          <p:cNvPicPr preferRelativeResize="0"/>
          <p:nvPr/>
        </p:nvPicPr>
        <p:blipFill rotWithShape="1">
          <a:blip r:embed="rId5">
            <a:alphaModFix/>
          </a:blip>
          <a:srcRect b="0" l="0" r="0" t="0"/>
          <a:stretch/>
        </p:blipFill>
        <p:spPr>
          <a:xfrm>
            <a:off x="13601700" y="4257675"/>
            <a:ext cx="4000500" cy="5343525"/>
          </a:xfrm>
          <a:prstGeom prst="rect">
            <a:avLst/>
          </a:prstGeom>
          <a:noFill/>
          <a:ln>
            <a:noFill/>
          </a:ln>
        </p:spPr>
      </p:pic>
      <p:sp>
        <p:nvSpPr>
          <p:cNvPr id="180" name="Google Shape;180;p9"/>
          <p:cNvSpPr/>
          <p:nvPr/>
        </p:nvSpPr>
        <p:spPr>
          <a:xfrm>
            <a:off x="685800" y="685800"/>
            <a:ext cx="16944975" cy="2095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8250"/>
              <a:buFont typeface="Arial"/>
              <a:buNone/>
            </a:pPr>
            <a:r>
              <a:rPr i="0" lang="en-US" sz="8250" u="none" cap="none" strike="noStrike">
                <a:solidFill>
                  <a:srgbClr val="020407"/>
                </a:solidFill>
                <a:latin typeface="Trebuchet MS"/>
                <a:ea typeface="Trebuchet MS"/>
                <a:cs typeface="Trebuchet MS"/>
                <a:sym typeface="Trebuchet MS"/>
              </a:rPr>
              <a:t>Як отримати компенсацію за знищене житло?</a:t>
            </a:r>
            <a:endParaRPr i="0" sz="8250" u="none" cap="none" strike="noStrike">
              <a:solidFill>
                <a:schemeClr val="dk1"/>
              </a:solidFill>
              <a:latin typeface="Trebuchet MS"/>
              <a:ea typeface="Trebuchet MS"/>
              <a:cs typeface="Trebuchet MS"/>
              <a:sym typeface="Trebuchet MS"/>
            </a:endParaRPr>
          </a:p>
        </p:txBody>
      </p:sp>
      <p:sp>
        <p:nvSpPr>
          <p:cNvPr id="181" name="Google Shape;181;p9"/>
          <p:cNvSpPr/>
          <p:nvPr/>
        </p:nvSpPr>
        <p:spPr>
          <a:xfrm>
            <a:off x="895350" y="3086088"/>
            <a:ext cx="297180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Послідовність кроків</a:t>
            </a:r>
            <a:endParaRPr i="0" sz="2250" u="none" cap="none" strike="noStrike">
              <a:solidFill>
                <a:schemeClr val="dk1"/>
              </a:solidFill>
              <a:latin typeface="Verdana"/>
              <a:ea typeface="Verdana"/>
              <a:cs typeface="Verdana"/>
              <a:sym typeface="Verdana"/>
            </a:endParaRPr>
          </a:p>
        </p:txBody>
      </p:sp>
      <p:sp>
        <p:nvSpPr>
          <p:cNvPr id="182" name="Google Shape;182;p9"/>
          <p:cNvSpPr/>
          <p:nvPr/>
        </p:nvSpPr>
        <p:spPr>
          <a:xfrm>
            <a:off x="990600" y="4562475"/>
            <a:ext cx="2971800" cy="205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Подати інформаційне повідомлення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про знищене майно через застосунок або портал Дія,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ЦНАП чи нотаріуса</a:t>
            </a:r>
            <a:endParaRPr i="0" sz="2250" u="none" cap="none" strike="noStrike">
              <a:solidFill>
                <a:schemeClr val="dk1"/>
              </a:solidFill>
              <a:latin typeface="Verdana"/>
              <a:ea typeface="Verdana"/>
              <a:cs typeface="Verdana"/>
              <a:sym typeface="Verdana"/>
            </a:endParaRPr>
          </a:p>
        </p:txBody>
      </p:sp>
      <p:sp>
        <p:nvSpPr>
          <p:cNvPr id="183" name="Google Shape;183;p9"/>
          <p:cNvSpPr/>
          <p:nvPr/>
        </p:nvSpPr>
        <p:spPr>
          <a:xfrm>
            <a:off x="990600" y="8296275"/>
            <a:ext cx="590550" cy="1000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rPr b="0" i="0" lang="en-US" sz="11250" u="none" cap="none" strike="noStrike">
                <a:solidFill>
                  <a:srgbClr val="EBE3C3"/>
                </a:solidFill>
                <a:latin typeface="Arial"/>
                <a:ea typeface="Arial"/>
                <a:cs typeface="Arial"/>
                <a:sym typeface="Arial"/>
              </a:rPr>
              <a:t>1</a:t>
            </a:r>
            <a:endParaRPr b="0" i="0" sz="11250" u="none" cap="none" strike="noStrike">
              <a:solidFill>
                <a:schemeClr val="dk1"/>
              </a:solidFill>
              <a:latin typeface="Calibri"/>
              <a:ea typeface="Calibri"/>
              <a:cs typeface="Calibri"/>
              <a:sym typeface="Calibri"/>
            </a:endParaRPr>
          </a:p>
        </p:txBody>
      </p:sp>
      <p:sp>
        <p:nvSpPr>
          <p:cNvPr id="184" name="Google Shape;184;p9"/>
          <p:cNvSpPr/>
          <p:nvPr/>
        </p:nvSpPr>
        <p:spPr>
          <a:xfrm>
            <a:off x="5295900" y="8296275"/>
            <a:ext cx="790575" cy="1000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rPr b="0" i="0" lang="en-US" sz="11250" u="none" cap="none" strike="noStrike">
                <a:solidFill>
                  <a:srgbClr val="EBE3C3"/>
                </a:solidFill>
                <a:latin typeface="Arial"/>
                <a:ea typeface="Arial"/>
                <a:cs typeface="Arial"/>
                <a:sym typeface="Arial"/>
              </a:rPr>
              <a:t>2</a:t>
            </a:r>
            <a:endParaRPr b="0" i="0" sz="11250" u="none" cap="none" strike="noStrike">
              <a:solidFill>
                <a:schemeClr val="dk1"/>
              </a:solidFill>
              <a:latin typeface="Calibri"/>
              <a:ea typeface="Calibri"/>
              <a:cs typeface="Calibri"/>
              <a:sym typeface="Calibri"/>
            </a:endParaRPr>
          </a:p>
        </p:txBody>
      </p:sp>
      <p:sp>
        <p:nvSpPr>
          <p:cNvPr id="185" name="Google Shape;185;p9"/>
          <p:cNvSpPr/>
          <p:nvPr/>
        </p:nvSpPr>
        <p:spPr>
          <a:xfrm>
            <a:off x="9601200" y="8296275"/>
            <a:ext cx="809625" cy="1000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rPr b="0" i="0" lang="en-US" sz="11250" u="none" cap="none" strike="noStrike">
                <a:solidFill>
                  <a:srgbClr val="EBE3C3"/>
                </a:solidFill>
                <a:latin typeface="Arial"/>
                <a:ea typeface="Arial"/>
                <a:cs typeface="Arial"/>
                <a:sym typeface="Arial"/>
              </a:rPr>
              <a:t>3</a:t>
            </a:r>
            <a:endParaRPr b="0" i="0" sz="11250" u="none" cap="none" strike="noStrike">
              <a:solidFill>
                <a:schemeClr val="dk1"/>
              </a:solidFill>
              <a:latin typeface="Calibri"/>
              <a:ea typeface="Calibri"/>
              <a:cs typeface="Calibri"/>
              <a:sym typeface="Calibri"/>
            </a:endParaRPr>
          </a:p>
        </p:txBody>
      </p:sp>
      <p:sp>
        <p:nvSpPr>
          <p:cNvPr id="186" name="Google Shape;186;p9"/>
          <p:cNvSpPr/>
          <p:nvPr/>
        </p:nvSpPr>
        <p:spPr>
          <a:xfrm>
            <a:off x="13906500" y="8296275"/>
            <a:ext cx="866775" cy="1000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BE3C3"/>
              </a:buClr>
              <a:buSzPts val="11250"/>
              <a:buFont typeface="Arial"/>
              <a:buNone/>
            </a:pPr>
            <a:r>
              <a:rPr b="0" i="0" lang="en-US" sz="11250" u="none" cap="none" strike="noStrike">
                <a:solidFill>
                  <a:srgbClr val="EBE3C3"/>
                </a:solidFill>
                <a:latin typeface="Arial"/>
                <a:ea typeface="Arial"/>
                <a:cs typeface="Arial"/>
                <a:sym typeface="Arial"/>
              </a:rPr>
              <a:t>4</a:t>
            </a:r>
            <a:endParaRPr b="0" i="0" sz="11250" u="none" cap="none" strike="noStrike">
              <a:solidFill>
                <a:schemeClr val="dk1"/>
              </a:solidFill>
              <a:latin typeface="Calibri"/>
              <a:ea typeface="Calibri"/>
              <a:cs typeface="Calibri"/>
              <a:sym typeface="Calibri"/>
            </a:endParaRPr>
          </a:p>
        </p:txBody>
      </p:sp>
      <p:sp>
        <p:nvSpPr>
          <p:cNvPr id="187" name="Google Shape;187;p9"/>
          <p:cNvSpPr/>
          <p:nvPr/>
        </p:nvSpPr>
        <p:spPr>
          <a:xfrm>
            <a:off x="5295900" y="4552950"/>
            <a:ext cx="2971800" cy="1714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Подати заяву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про отримання компенсації  через застосунок або портал Дія чи ЦНАП</a:t>
            </a:r>
            <a:endParaRPr sz="2250">
              <a:solidFill>
                <a:srgbClr val="020407"/>
              </a:solidFill>
              <a:latin typeface="Verdana"/>
              <a:ea typeface="Verdana"/>
              <a:cs typeface="Verdana"/>
              <a:sym typeface="Verdana"/>
            </a:endParaRPr>
          </a:p>
        </p:txBody>
      </p:sp>
      <p:sp>
        <p:nvSpPr>
          <p:cNvPr id="188" name="Google Shape;188;p9"/>
          <p:cNvSpPr/>
          <p:nvPr/>
        </p:nvSpPr>
        <p:spPr>
          <a:xfrm>
            <a:off x="9601200" y="4552950"/>
            <a:ext cx="3305175" cy="205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Отримати рішення комісії органу місцевого самоврядування </a:t>
            </a:r>
            <a:br>
              <a:rPr i="0" lang="en-US" sz="1800" u="none" cap="none" strike="noStrike">
                <a:solidFill>
                  <a:schemeClr val="dk1"/>
                </a:solidFill>
                <a:latin typeface="Verdana"/>
                <a:ea typeface="Verdana"/>
                <a:cs typeface="Verdana"/>
                <a:sym typeface="Verdana"/>
              </a:rPr>
            </a:br>
            <a:r>
              <a:rPr i="0" lang="en-US" sz="2250" u="none" cap="none" strike="noStrike">
                <a:solidFill>
                  <a:srgbClr val="020407"/>
                </a:solidFill>
                <a:latin typeface="Verdana"/>
                <a:ea typeface="Verdana"/>
                <a:cs typeface="Verdana"/>
                <a:sym typeface="Verdana"/>
              </a:rPr>
              <a:t>про видачу житлового сертифікату чи грошової компенсації</a:t>
            </a:r>
            <a:endParaRPr i="0" sz="2250" u="none" cap="none" strike="noStrike">
              <a:solidFill>
                <a:schemeClr val="dk1"/>
              </a:solidFill>
              <a:latin typeface="Verdana"/>
              <a:ea typeface="Verdana"/>
              <a:cs typeface="Verdana"/>
              <a:sym typeface="Verdana"/>
            </a:endParaRPr>
          </a:p>
        </p:txBody>
      </p:sp>
      <p:sp>
        <p:nvSpPr>
          <p:cNvPr id="189" name="Google Shape;189;p9"/>
          <p:cNvSpPr/>
          <p:nvPr/>
        </p:nvSpPr>
        <p:spPr>
          <a:xfrm>
            <a:off x="13906500" y="4552950"/>
            <a:ext cx="3305175" cy="137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20407"/>
              </a:buClr>
              <a:buSzPts val="2250"/>
              <a:buFont typeface="Arial"/>
              <a:buNone/>
            </a:pPr>
            <a:r>
              <a:rPr i="0" lang="en-US" sz="2250" u="none" cap="none" strike="noStrike">
                <a:solidFill>
                  <a:srgbClr val="020407"/>
                </a:solidFill>
                <a:latin typeface="Verdana"/>
                <a:ea typeface="Verdana"/>
                <a:cs typeface="Verdana"/>
                <a:sym typeface="Verdana"/>
              </a:rPr>
              <a:t>Дочекатись відображення сертифікату або </a:t>
            </a:r>
            <a:r>
              <a:rPr i="0" lang="en-US" sz="2250" u="none" cap="none" strike="noStrike">
                <a:solidFill>
                  <a:srgbClr val="020407"/>
                </a:solidFill>
                <a:latin typeface="Verdana"/>
                <a:ea typeface="Verdana"/>
                <a:cs typeface="Verdana"/>
                <a:sym typeface="Verdana"/>
                <a:extLst>
                  <a:ext uri="http://customooxmlschemas.google.com/">
                    <go:slidesCustomData xmlns:go="http://customooxmlschemas.google.com/" textRoundtripDataId="3"/>
                  </a:ext>
                </a:extLst>
              </a:rPr>
              <a:t>виплати</a:t>
            </a:r>
            <a:br>
              <a:rPr i="0" lang="en-US" sz="1800" u="none" cap="none" strike="noStrike">
                <a:solidFill>
                  <a:schemeClr val="dk1"/>
                </a:solidFill>
                <a:latin typeface="Verdana"/>
                <a:ea typeface="Verdana"/>
                <a:cs typeface="Verdana"/>
                <a:sym typeface="Verdana"/>
                <a:extLst>
                  <a:ext uri="http://customooxmlschemas.google.com/">
                    <go:slidesCustomData xmlns:go="http://customooxmlschemas.google.com/" textRoundtripDataId="4"/>
                  </a:ext>
                </a:extLst>
              </a:rPr>
            </a:br>
            <a:r>
              <a:rPr i="0" lang="en-US" sz="2250" u="none" cap="none" strike="noStrike">
                <a:solidFill>
                  <a:srgbClr val="020407"/>
                </a:solidFill>
                <a:latin typeface="Verdana"/>
                <a:ea typeface="Verdana"/>
                <a:cs typeface="Verdana"/>
                <a:sym typeface="Verdana"/>
                <a:extLst>
                  <a:ext uri="http://customooxmlschemas.google.com/">
                    <go:slidesCustomData xmlns:go="http://customooxmlschemas.google.com/" textRoundtripDataId="5"/>
                  </a:ext>
                </a:extLst>
              </a:rPr>
              <a:t>в застосунку Ді</a:t>
            </a:r>
            <a:r>
              <a:rPr i="0" lang="en-US" sz="2250" u="none" cap="none" strike="noStrike">
                <a:solidFill>
                  <a:srgbClr val="020407"/>
                </a:solidFill>
                <a:latin typeface="Verdana"/>
                <a:ea typeface="Verdana"/>
                <a:cs typeface="Verdana"/>
                <a:sym typeface="Verdana"/>
              </a:rPr>
              <a:t>я</a:t>
            </a:r>
            <a:endParaRPr i="0" sz="2250" u="none" cap="none" strike="noStrik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1E9"/>
        </a:solidFill>
      </p:bgPr>
    </p:bg>
    <p:spTree>
      <p:nvGrpSpPr>
        <p:cNvPr id="194" name="Shape 194"/>
        <p:cNvGrpSpPr/>
        <p:nvPr/>
      </p:nvGrpSpPr>
      <p:grpSpPr>
        <a:xfrm>
          <a:off x="0" y="0"/>
          <a:ext cx="0" cy="0"/>
          <a:chOff x="0" y="0"/>
          <a:chExt cx="0" cy="0"/>
        </a:xfrm>
      </p:grpSpPr>
      <p:pic>
        <p:nvPicPr>
          <p:cNvPr descr="preencoded.png" id="195" name="Google Shape;195;p12"/>
          <p:cNvPicPr preferRelativeResize="0"/>
          <p:nvPr/>
        </p:nvPicPr>
        <p:blipFill rotWithShape="1">
          <a:blip r:embed="rId4">
            <a:alphaModFix/>
          </a:blip>
          <a:srcRect b="0" l="0" r="0" t="0"/>
          <a:stretch/>
        </p:blipFill>
        <p:spPr>
          <a:xfrm>
            <a:off x="13906500" y="0"/>
            <a:ext cx="4381500" cy="10287000"/>
          </a:xfrm>
          <a:prstGeom prst="rect">
            <a:avLst/>
          </a:prstGeom>
          <a:noFill/>
          <a:ln>
            <a:noFill/>
          </a:ln>
        </p:spPr>
      </p:pic>
      <p:pic>
        <p:nvPicPr>
          <p:cNvPr descr="preencoded.png" id="196" name="Google Shape;196;p12"/>
          <p:cNvPicPr preferRelativeResize="0"/>
          <p:nvPr/>
        </p:nvPicPr>
        <p:blipFill rotWithShape="1">
          <a:blip r:embed="rId5">
            <a:alphaModFix/>
          </a:blip>
          <a:srcRect b="0" l="0" r="0" t="0"/>
          <a:stretch/>
        </p:blipFill>
        <p:spPr>
          <a:xfrm>
            <a:off x="685800" y="3467100"/>
            <a:ext cx="4000500" cy="2466975"/>
          </a:xfrm>
          <a:prstGeom prst="rect">
            <a:avLst/>
          </a:prstGeom>
          <a:noFill/>
          <a:ln>
            <a:noFill/>
          </a:ln>
        </p:spPr>
      </p:pic>
      <p:pic>
        <p:nvPicPr>
          <p:cNvPr descr="preencoded.png" id="197" name="Google Shape;197;p12"/>
          <p:cNvPicPr preferRelativeResize="0"/>
          <p:nvPr/>
        </p:nvPicPr>
        <p:blipFill rotWithShape="1">
          <a:blip r:embed="rId6">
            <a:alphaModFix/>
          </a:blip>
          <a:srcRect b="0" l="0" r="0" t="0"/>
          <a:stretch/>
        </p:blipFill>
        <p:spPr>
          <a:xfrm>
            <a:off x="990600" y="3771900"/>
            <a:ext cx="400050" cy="438150"/>
          </a:xfrm>
          <a:prstGeom prst="rect">
            <a:avLst/>
          </a:prstGeom>
          <a:noFill/>
          <a:ln>
            <a:noFill/>
          </a:ln>
        </p:spPr>
      </p:pic>
      <p:pic>
        <p:nvPicPr>
          <p:cNvPr descr="preencoded.png" id="198" name="Google Shape;198;p12"/>
          <p:cNvPicPr preferRelativeResize="0"/>
          <p:nvPr/>
        </p:nvPicPr>
        <p:blipFill rotWithShape="1">
          <a:blip r:embed="rId5">
            <a:alphaModFix/>
          </a:blip>
          <a:srcRect b="0" l="0" r="0" t="0"/>
          <a:stretch/>
        </p:blipFill>
        <p:spPr>
          <a:xfrm>
            <a:off x="685800" y="6238875"/>
            <a:ext cx="4000500" cy="2466975"/>
          </a:xfrm>
          <a:prstGeom prst="rect">
            <a:avLst/>
          </a:prstGeom>
          <a:noFill/>
          <a:ln>
            <a:noFill/>
          </a:ln>
        </p:spPr>
      </p:pic>
      <p:pic>
        <p:nvPicPr>
          <p:cNvPr descr="preencoded.png" id="199" name="Google Shape;199;p12"/>
          <p:cNvPicPr preferRelativeResize="0"/>
          <p:nvPr/>
        </p:nvPicPr>
        <p:blipFill rotWithShape="1">
          <a:blip r:embed="rId7">
            <a:alphaModFix/>
          </a:blip>
          <a:srcRect b="0" l="0" r="0" t="0"/>
          <a:stretch/>
        </p:blipFill>
        <p:spPr>
          <a:xfrm>
            <a:off x="990600" y="6543675"/>
            <a:ext cx="400050" cy="438150"/>
          </a:xfrm>
          <a:prstGeom prst="rect">
            <a:avLst/>
          </a:prstGeom>
          <a:noFill/>
          <a:ln>
            <a:noFill/>
          </a:ln>
        </p:spPr>
      </p:pic>
      <p:pic>
        <p:nvPicPr>
          <p:cNvPr descr="preencoded.png" id="200" name="Google Shape;200;p12"/>
          <p:cNvPicPr preferRelativeResize="0"/>
          <p:nvPr/>
        </p:nvPicPr>
        <p:blipFill rotWithShape="1">
          <a:blip r:embed="rId5">
            <a:alphaModFix/>
          </a:blip>
          <a:srcRect b="0" l="0" r="0" t="0"/>
          <a:stretch/>
        </p:blipFill>
        <p:spPr>
          <a:xfrm>
            <a:off x="4991100" y="3467100"/>
            <a:ext cx="4000500" cy="2466975"/>
          </a:xfrm>
          <a:prstGeom prst="rect">
            <a:avLst/>
          </a:prstGeom>
          <a:noFill/>
          <a:ln>
            <a:noFill/>
          </a:ln>
        </p:spPr>
      </p:pic>
      <p:pic>
        <p:nvPicPr>
          <p:cNvPr descr="preencoded.png" id="201" name="Google Shape;201;p12"/>
          <p:cNvPicPr preferRelativeResize="0"/>
          <p:nvPr/>
        </p:nvPicPr>
        <p:blipFill rotWithShape="1">
          <a:blip r:embed="rId6">
            <a:alphaModFix/>
          </a:blip>
          <a:srcRect b="0" l="0" r="0" t="0"/>
          <a:stretch/>
        </p:blipFill>
        <p:spPr>
          <a:xfrm>
            <a:off x="5295900" y="3771900"/>
            <a:ext cx="400050" cy="438150"/>
          </a:xfrm>
          <a:prstGeom prst="rect">
            <a:avLst/>
          </a:prstGeom>
          <a:noFill/>
          <a:ln>
            <a:noFill/>
          </a:ln>
        </p:spPr>
      </p:pic>
      <p:pic>
        <p:nvPicPr>
          <p:cNvPr descr="preencoded.png" id="202" name="Google Shape;202;p12"/>
          <p:cNvPicPr preferRelativeResize="0"/>
          <p:nvPr/>
        </p:nvPicPr>
        <p:blipFill rotWithShape="1">
          <a:blip r:embed="rId5">
            <a:alphaModFix/>
          </a:blip>
          <a:srcRect b="0" l="0" r="0" t="0"/>
          <a:stretch/>
        </p:blipFill>
        <p:spPr>
          <a:xfrm>
            <a:off x="4991100" y="6238875"/>
            <a:ext cx="4000500" cy="2466975"/>
          </a:xfrm>
          <a:prstGeom prst="rect">
            <a:avLst/>
          </a:prstGeom>
          <a:noFill/>
          <a:ln>
            <a:noFill/>
          </a:ln>
        </p:spPr>
      </p:pic>
      <p:pic>
        <p:nvPicPr>
          <p:cNvPr descr="preencoded.png" id="203" name="Google Shape;203;p12"/>
          <p:cNvPicPr preferRelativeResize="0"/>
          <p:nvPr/>
        </p:nvPicPr>
        <p:blipFill rotWithShape="1">
          <a:blip r:embed="rId6">
            <a:alphaModFix/>
          </a:blip>
          <a:srcRect b="0" l="0" r="0" t="0"/>
          <a:stretch/>
        </p:blipFill>
        <p:spPr>
          <a:xfrm>
            <a:off x="5295900" y="6543675"/>
            <a:ext cx="400050" cy="438150"/>
          </a:xfrm>
          <a:prstGeom prst="rect">
            <a:avLst/>
          </a:prstGeom>
          <a:noFill/>
          <a:ln>
            <a:noFill/>
          </a:ln>
        </p:spPr>
      </p:pic>
      <p:pic>
        <p:nvPicPr>
          <p:cNvPr descr="preencoded.png" id="204" name="Google Shape;204;p12"/>
          <p:cNvPicPr preferRelativeResize="0"/>
          <p:nvPr/>
        </p:nvPicPr>
        <p:blipFill rotWithShape="1">
          <a:blip r:embed="rId5">
            <a:alphaModFix/>
          </a:blip>
          <a:srcRect b="0" l="0" r="0" t="0"/>
          <a:stretch/>
        </p:blipFill>
        <p:spPr>
          <a:xfrm>
            <a:off x="9296400" y="3467100"/>
            <a:ext cx="4000500" cy="2466975"/>
          </a:xfrm>
          <a:prstGeom prst="rect">
            <a:avLst/>
          </a:prstGeom>
          <a:noFill/>
          <a:ln>
            <a:noFill/>
          </a:ln>
        </p:spPr>
      </p:pic>
      <p:pic>
        <p:nvPicPr>
          <p:cNvPr descr="preencoded.png" id="205" name="Google Shape;205;p12"/>
          <p:cNvPicPr preferRelativeResize="0"/>
          <p:nvPr/>
        </p:nvPicPr>
        <p:blipFill rotWithShape="1">
          <a:blip r:embed="rId6">
            <a:alphaModFix/>
          </a:blip>
          <a:srcRect b="0" l="0" r="0" t="0"/>
          <a:stretch/>
        </p:blipFill>
        <p:spPr>
          <a:xfrm>
            <a:off x="9601200" y="3771900"/>
            <a:ext cx="400050" cy="438150"/>
          </a:xfrm>
          <a:prstGeom prst="rect">
            <a:avLst/>
          </a:prstGeom>
          <a:noFill/>
          <a:ln>
            <a:noFill/>
          </a:ln>
        </p:spPr>
      </p:pic>
      <p:pic>
        <p:nvPicPr>
          <p:cNvPr descr="preencoded.png" id="206" name="Google Shape;206;p12"/>
          <p:cNvPicPr preferRelativeResize="0"/>
          <p:nvPr/>
        </p:nvPicPr>
        <p:blipFill rotWithShape="1">
          <a:blip r:embed="rId5">
            <a:alphaModFix/>
          </a:blip>
          <a:srcRect b="0" l="0" r="0" t="0"/>
          <a:stretch/>
        </p:blipFill>
        <p:spPr>
          <a:xfrm>
            <a:off x="9296400" y="6238875"/>
            <a:ext cx="4000500" cy="2466975"/>
          </a:xfrm>
          <a:prstGeom prst="rect">
            <a:avLst/>
          </a:prstGeom>
          <a:noFill/>
          <a:ln>
            <a:noFill/>
          </a:ln>
        </p:spPr>
      </p:pic>
      <p:pic>
        <p:nvPicPr>
          <p:cNvPr descr="preencoded.png" id="207" name="Google Shape;207;p12"/>
          <p:cNvPicPr preferRelativeResize="0"/>
          <p:nvPr/>
        </p:nvPicPr>
        <p:blipFill rotWithShape="1">
          <a:blip r:embed="rId6">
            <a:alphaModFix/>
          </a:blip>
          <a:srcRect b="0" l="0" r="0" t="0"/>
          <a:stretch/>
        </p:blipFill>
        <p:spPr>
          <a:xfrm>
            <a:off x="9601200" y="6543675"/>
            <a:ext cx="400050" cy="438150"/>
          </a:xfrm>
          <a:prstGeom prst="rect">
            <a:avLst/>
          </a:prstGeom>
          <a:noFill/>
          <a:ln>
            <a:noFill/>
          </a:ln>
        </p:spPr>
      </p:pic>
      <p:pic>
        <p:nvPicPr>
          <p:cNvPr descr="preencoded.png" id="208" name="Google Shape;208;p12"/>
          <p:cNvPicPr preferRelativeResize="0"/>
          <p:nvPr/>
        </p:nvPicPr>
        <p:blipFill rotWithShape="1">
          <a:blip r:embed="rId5">
            <a:alphaModFix/>
          </a:blip>
          <a:srcRect b="0" l="0" r="0" t="0"/>
          <a:stretch/>
        </p:blipFill>
        <p:spPr>
          <a:xfrm>
            <a:off x="13601700" y="3467100"/>
            <a:ext cx="4000500" cy="2466975"/>
          </a:xfrm>
          <a:prstGeom prst="rect">
            <a:avLst/>
          </a:prstGeom>
          <a:noFill/>
          <a:ln>
            <a:noFill/>
          </a:ln>
        </p:spPr>
      </p:pic>
      <p:pic>
        <p:nvPicPr>
          <p:cNvPr descr="preencoded.png" id="209" name="Google Shape;209;p12"/>
          <p:cNvPicPr preferRelativeResize="0"/>
          <p:nvPr/>
        </p:nvPicPr>
        <p:blipFill rotWithShape="1">
          <a:blip r:embed="rId6">
            <a:alphaModFix/>
          </a:blip>
          <a:srcRect b="0" l="0" r="0" t="0"/>
          <a:stretch/>
        </p:blipFill>
        <p:spPr>
          <a:xfrm>
            <a:off x="13906500" y="3771900"/>
            <a:ext cx="400050" cy="438150"/>
          </a:xfrm>
          <a:prstGeom prst="rect">
            <a:avLst/>
          </a:prstGeom>
          <a:noFill/>
          <a:ln>
            <a:noFill/>
          </a:ln>
        </p:spPr>
      </p:pic>
      <p:pic>
        <p:nvPicPr>
          <p:cNvPr descr="preencoded.png" id="210" name="Google Shape;210;p12"/>
          <p:cNvPicPr preferRelativeResize="0"/>
          <p:nvPr/>
        </p:nvPicPr>
        <p:blipFill rotWithShape="1">
          <a:blip r:embed="rId8">
            <a:alphaModFix/>
          </a:blip>
          <a:srcRect b="0" l="0" r="0" t="0"/>
          <a:stretch/>
        </p:blipFill>
        <p:spPr>
          <a:xfrm>
            <a:off x="13906500" y="5685467"/>
            <a:ext cx="400050" cy="438150"/>
          </a:xfrm>
          <a:prstGeom prst="rect">
            <a:avLst/>
          </a:prstGeom>
          <a:noFill/>
          <a:ln>
            <a:noFill/>
          </a:ln>
        </p:spPr>
      </p:pic>
      <p:pic>
        <p:nvPicPr>
          <p:cNvPr descr="preencoded.png" id="211" name="Google Shape;211;p12"/>
          <p:cNvPicPr preferRelativeResize="0"/>
          <p:nvPr/>
        </p:nvPicPr>
        <p:blipFill rotWithShape="1">
          <a:blip r:embed="rId5">
            <a:alphaModFix/>
          </a:blip>
          <a:srcRect b="0" l="0" r="0" t="0"/>
          <a:stretch/>
        </p:blipFill>
        <p:spPr>
          <a:xfrm>
            <a:off x="13601700" y="6238875"/>
            <a:ext cx="4000500" cy="2466975"/>
          </a:xfrm>
          <a:prstGeom prst="rect">
            <a:avLst/>
          </a:prstGeom>
          <a:noFill/>
          <a:ln>
            <a:noFill/>
          </a:ln>
        </p:spPr>
      </p:pic>
      <p:pic>
        <p:nvPicPr>
          <p:cNvPr descr="preencoded.png" id="212" name="Google Shape;212;p12"/>
          <p:cNvPicPr preferRelativeResize="0"/>
          <p:nvPr/>
        </p:nvPicPr>
        <p:blipFill rotWithShape="1">
          <a:blip r:embed="rId6">
            <a:alphaModFix/>
          </a:blip>
          <a:srcRect b="0" l="0" r="0" t="0"/>
          <a:stretch/>
        </p:blipFill>
        <p:spPr>
          <a:xfrm>
            <a:off x="13906500" y="6543675"/>
            <a:ext cx="400050" cy="438150"/>
          </a:xfrm>
          <a:prstGeom prst="rect">
            <a:avLst/>
          </a:prstGeom>
          <a:noFill/>
          <a:ln>
            <a:noFill/>
          </a:ln>
        </p:spPr>
      </p:pic>
      <p:sp>
        <p:nvSpPr>
          <p:cNvPr id="213" name="Google Shape;213;p12"/>
          <p:cNvSpPr/>
          <p:nvPr/>
        </p:nvSpPr>
        <p:spPr>
          <a:xfrm>
            <a:off x="685800" y="685800"/>
            <a:ext cx="16944975" cy="2095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8250"/>
              <a:buFont typeface="Arial"/>
              <a:buNone/>
            </a:pPr>
            <a:r>
              <a:rPr i="0" lang="en-US" sz="8250" u="none" cap="none" strike="noStrike">
                <a:solidFill>
                  <a:srgbClr val="020407"/>
                </a:solidFill>
                <a:latin typeface="Trebuchet MS"/>
                <a:ea typeface="Trebuchet MS"/>
                <a:cs typeface="Trebuchet MS"/>
                <a:sym typeface="Trebuchet MS"/>
              </a:rPr>
              <a:t>Бізнес процес реалізації сертифікату</a:t>
            </a:r>
            <a:endParaRPr i="0" sz="8250" u="none" cap="none" strike="noStrike">
              <a:solidFill>
                <a:schemeClr val="dk1"/>
              </a:solidFill>
              <a:latin typeface="Trebuchet MS"/>
              <a:ea typeface="Trebuchet MS"/>
              <a:cs typeface="Trebuchet MS"/>
              <a:sym typeface="Trebuchet MS"/>
            </a:endParaRPr>
          </a:p>
        </p:txBody>
      </p:sp>
      <p:sp>
        <p:nvSpPr>
          <p:cNvPr id="214" name="Google Shape;214;p12"/>
          <p:cNvSpPr/>
          <p:nvPr/>
        </p:nvSpPr>
        <p:spPr>
          <a:xfrm>
            <a:off x="1066800" y="4438650"/>
            <a:ext cx="3343200" cy="11907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675" u="none" cap="none" strike="noStrike">
                <a:solidFill>
                  <a:srgbClr val="020407"/>
                </a:solidFill>
                <a:latin typeface="Verdana"/>
                <a:ea typeface="Verdana"/>
                <a:cs typeface="Verdana"/>
                <a:sym typeface="Verdana"/>
              </a:rPr>
              <a:t>Громадянин подає інформаційне повідомлення про знищене майно та заяву про отримання сертифікату </a:t>
            </a:r>
            <a:br>
              <a:rPr i="0" lang="en-US" sz="1600" u="none" cap="none" strike="noStrike">
                <a:solidFill>
                  <a:schemeClr val="dk1"/>
                </a:solidFill>
                <a:latin typeface="Verdana"/>
                <a:ea typeface="Verdana"/>
                <a:cs typeface="Verdana"/>
                <a:sym typeface="Verdana"/>
              </a:rPr>
            </a:br>
            <a:r>
              <a:rPr i="0" lang="en-US" sz="1675" u="none" cap="none" strike="noStrike">
                <a:solidFill>
                  <a:srgbClr val="020407"/>
                </a:solidFill>
                <a:latin typeface="Verdana"/>
                <a:ea typeface="Verdana"/>
                <a:cs typeface="Verdana"/>
                <a:sym typeface="Verdana"/>
              </a:rPr>
              <a:t>в застосунку чи через портал Дія або ЦНАП</a:t>
            </a:r>
            <a:endParaRPr i="0" sz="1675" u="none" cap="none" strike="noStrike">
              <a:solidFill>
                <a:schemeClr val="dk1"/>
              </a:solidFill>
              <a:latin typeface="Verdana"/>
              <a:ea typeface="Verdana"/>
              <a:cs typeface="Verdana"/>
              <a:sym typeface="Verdana"/>
            </a:endParaRPr>
          </a:p>
        </p:txBody>
      </p:sp>
      <p:sp>
        <p:nvSpPr>
          <p:cNvPr id="215" name="Google Shape;215;p12"/>
          <p:cNvSpPr/>
          <p:nvPr/>
        </p:nvSpPr>
        <p:spPr>
          <a:xfrm>
            <a:off x="1133475" y="3892768"/>
            <a:ext cx="114300"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1</a:t>
            </a:r>
            <a:endParaRPr b="0" i="0" sz="1500" u="none" cap="none" strike="noStrike">
              <a:solidFill>
                <a:schemeClr val="dk1"/>
              </a:solidFill>
              <a:latin typeface="Calibri"/>
              <a:ea typeface="Calibri"/>
              <a:cs typeface="Calibri"/>
              <a:sym typeface="Calibri"/>
            </a:endParaRPr>
          </a:p>
        </p:txBody>
      </p:sp>
      <p:sp>
        <p:nvSpPr>
          <p:cNvPr id="216" name="Google Shape;216;p12"/>
          <p:cNvSpPr/>
          <p:nvPr/>
        </p:nvSpPr>
        <p:spPr>
          <a:xfrm>
            <a:off x="990600" y="7210425"/>
            <a:ext cx="3343275" cy="952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Укрпошта отримує запит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на перерахування коштів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по угоді та переводить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їх продавцеві</a:t>
            </a:r>
            <a:endParaRPr i="0" sz="1875" u="none" cap="none" strike="noStrike">
              <a:solidFill>
                <a:schemeClr val="dk1"/>
              </a:solidFill>
              <a:latin typeface="Verdana"/>
              <a:ea typeface="Verdana"/>
              <a:cs typeface="Verdana"/>
              <a:sym typeface="Verdana"/>
            </a:endParaRPr>
          </a:p>
        </p:txBody>
      </p:sp>
      <p:sp>
        <p:nvSpPr>
          <p:cNvPr id="217" name="Google Shape;217;p12"/>
          <p:cNvSpPr/>
          <p:nvPr/>
        </p:nvSpPr>
        <p:spPr>
          <a:xfrm>
            <a:off x="1114425" y="6664543"/>
            <a:ext cx="152400"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8</a:t>
            </a:r>
            <a:endParaRPr b="0" i="0" sz="1500" u="none" cap="none" strike="noStrike">
              <a:solidFill>
                <a:schemeClr val="dk1"/>
              </a:solidFill>
              <a:latin typeface="Calibri"/>
              <a:ea typeface="Calibri"/>
              <a:cs typeface="Calibri"/>
              <a:sym typeface="Calibri"/>
            </a:endParaRPr>
          </a:p>
        </p:txBody>
      </p:sp>
      <p:sp>
        <p:nvSpPr>
          <p:cNvPr id="218" name="Google Shape;218;p12"/>
          <p:cNvSpPr/>
          <p:nvPr/>
        </p:nvSpPr>
        <p:spPr>
          <a:xfrm>
            <a:off x="5295900" y="4438650"/>
            <a:ext cx="2971800" cy="714375"/>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ОМС опрацьовує заяву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та вносить відомості про сертифікат в РПЗМ</a:t>
            </a:r>
            <a:endParaRPr i="0" sz="1875" u="none" cap="none" strike="noStrike">
              <a:solidFill>
                <a:schemeClr val="dk1"/>
              </a:solidFill>
              <a:latin typeface="Verdana"/>
              <a:ea typeface="Verdana"/>
              <a:cs typeface="Verdana"/>
              <a:sym typeface="Verdana"/>
            </a:endParaRPr>
          </a:p>
        </p:txBody>
      </p:sp>
      <p:sp>
        <p:nvSpPr>
          <p:cNvPr id="219" name="Google Shape;219;p12"/>
          <p:cNvSpPr/>
          <p:nvPr/>
        </p:nvSpPr>
        <p:spPr>
          <a:xfrm>
            <a:off x="5429250" y="3892768"/>
            <a:ext cx="142875"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2</a:t>
            </a:r>
            <a:endParaRPr b="0" i="0" sz="1500" u="none" cap="none" strike="noStrike">
              <a:solidFill>
                <a:schemeClr val="dk1"/>
              </a:solidFill>
              <a:latin typeface="Calibri"/>
              <a:ea typeface="Calibri"/>
              <a:cs typeface="Calibri"/>
              <a:sym typeface="Calibri"/>
            </a:endParaRPr>
          </a:p>
        </p:txBody>
      </p:sp>
      <p:sp>
        <p:nvSpPr>
          <p:cNvPr id="220" name="Google Shape;220;p12"/>
          <p:cNvSpPr/>
          <p:nvPr/>
        </p:nvSpPr>
        <p:spPr>
          <a:xfrm>
            <a:off x="5295900" y="7210425"/>
            <a:ext cx="3181350" cy="9525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Нотаріус перевіряє дані, припиняє право власності, реєструє угоду та вносить відомості в РПЗМ</a:t>
            </a:r>
            <a:endParaRPr i="0" sz="1875" u="none" cap="none" strike="noStrike">
              <a:solidFill>
                <a:schemeClr val="dk1"/>
              </a:solidFill>
              <a:latin typeface="Verdana"/>
              <a:ea typeface="Verdana"/>
              <a:cs typeface="Verdana"/>
              <a:sym typeface="Verdana"/>
            </a:endParaRPr>
          </a:p>
        </p:txBody>
      </p:sp>
      <p:sp>
        <p:nvSpPr>
          <p:cNvPr id="221" name="Google Shape;221;p12"/>
          <p:cNvSpPr/>
          <p:nvPr/>
        </p:nvSpPr>
        <p:spPr>
          <a:xfrm>
            <a:off x="5429250" y="6664543"/>
            <a:ext cx="133350"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7</a:t>
            </a:r>
            <a:endParaRPr b="0" i="0" sz="1500" u="none" cap="none" strike="noStrike">
              <a:solidFill>
                <a:schemeClr val="dk1"/>
              </a:solidFill>
              <a:latin typeface="Calibri"/>
              <a:ea typeface="Calibri"/>
              <a:cs typeface="Calibri"/>
              <a:sym typeface="Calibri"/>
            </a:endParaRPr>
          </a:p>
        </p:txBody>
      </p:sp>
      <p:sp>
        <p:nvSpPr>
          <p:cNvPr id="222" name="Google Shape;222;p12"/>
          <p:cNvSpPr/>
          <p:nvPr/>
        </p:nvSpPr>
        <p:spPr>
          <a:xfrm>
            <a:off x="9601200" y="4438650"/>
            <a:ext cx="3305175" cy="714375"/>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Громадянин отримує сповіщення про сертифікат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в застосунку Дія або на електронну пошту</a:t>
            </a:r>
            <a:endParaRPr i="0" sz="1875" u="none" cap="none" strike="noStrike">
              <a:solidFill>
                <a:schemeClr val="dk1"/>
              </a:solidFill>
              <a:latin typeface="Verdana"/>
              <a:ea typeface="Verdana"/>
              <a:cs typeface="Verdana"/>
              <a:sym typeface="Verdana"/>
            </a:endParaRPr>
          </a:p>
        </p:txBody>
      </p:sp>
      <p:sp>
        <p:nvSpPr>
          <p:cNvPr id="223" name="Google Shape;223;p12"/>
          <p:cNvSpPr/>
          <p:nvPr/>
        </p:nvSpPr>
        <p:spPr>
          <a:xfrm>
            <a:off x="9734550" y="3892768"/>
            <a:ext cx="142875"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3</a:t>
            </a:r>
            <a:endParaRPr b="0" i="0" sz="1500" u="none" cap="none" strike="noStrike">
              <a:solidFill>
                <a:schemeClr val="dk1"/>
              </a:solidFill>
              <a:latin typeface="Calibri"/>
              <a:ea typeface="Calibri"/>
              <a:cs typeface="Calibri"/>
              <a:sym typeface="Calibri"/>
            </a:endParaRPr>
          </a:p>
        </p:txBody>
      </p:sp>
      <p:sp>
        <p:nvSpPr>
          <p:cNvPr id="224" name="Google Shape;224;p12"/>
          <p:cNvSpPr/>
          <p:nvPr/>
        </p:nvSpPr>
        <p:spPr>
          <a:xfrm>
            <a:off x="9601200" y="7210425"/>
            <a:ext cx="3619500" cy="1190625"/>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Громадянин отримує підтвердження бронювання коштів та звертається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до нотаріуса для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оформлення угоди</a:t>
            </a:r>
            <a:endParaRPr i="0" sz="1875" u="none" cap="none" strike="noStrike">
              <a:solidFill>
                <a:schemeClr val="dk1"/>
              </a:solidFill>
              <a:latin typeface="Verdana"/>
              <a:ea typeface="Verdana"/>
              <a:cs typeface="Verdana"/>
              <a:sym typeface="Verdana"/>
            </a:endParaRPr>
          </a:p>
        </p:txBody>
      </p:sp>
      <p:sp>
        <p:nvSpPr>
          <p:cNvPr id="225" name="Google Shape;225;p12"/>
          <p:cNvSpPr/>
          <p:nvPr/>
        </p:nvSpPr>
        <p:spPr>
          <a:xfrm>
            <a:off x="9725025" y="6664543"/>
            <a:ext cx="152400"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6</a:t>
            </a:r>
            <a:endParaRPr b="0" i="0" sz="1500" u="none" cap="none" strike="noStrike">
              <a:solidFill>
                <a:schemeClr val="dk1"/>
              </a:solidFill>
              <a:latin typeface="Calibri"/>
              <a:ea typeface="Calibri"/>
              <a:cs typeface="Calibri"/>
              <a:sym typeface="Calibri"/>
            </a:endParaRPr>
          </a:p>
        </p:txBody>
      </p:sp>
      <p:sp>
        <p:nvSpPr>
          <p:cNvPr id="226" name="Google Shape;226;p12"/>
          <p:cNvSpPr/>
          <p:nvPr/>
        </p:nvSpPr>
        <p:spPr>
          <a:xfrm>
            <a:off x="13906500" y="4438650"/>
            <a:ext cx="3305100" cy="1246800"/>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rPr>
              <a:t>Громадянин подає заяву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на бронювання коштів </a:t>
            </a:r>
            <a:br>
              <a:rPr i="0" lang="en-US" sz="1800" u="none" cap="none" strike="noStrike">
                <a:solidFill>
                  <a:schemeClr val="dk1"/>
                </a:solidFill>
                <a:latin typeface="Verdana"/>
                <a:ea typeface="Verdana"/>
                <a:cs typeface="Verdana"/>
                <a:sym typeface="Verdana"/>
              </a:rPr>
            </a:br>
            <a:r>
              <a:rPr i="0" lang="en-US" sz="1875" u="none" cap="none" strike="noStrike">
                <a:solidFill>
                  <a:srgbClr val="020407"/>
                </a:solidFill>
                <a:latin typeface="Verdana"/>
                <a:ea typeface="Verdana"/>
                <a:cs typeface="Verdana"/>
                <a:sym typeface="Verdana"/>
              </a:rPr>
              <a:t>через застосунок чи портал Дія або ЦНАП</a:t>
            </a:r>
            <a:endParaRPr i="0" sz="1875" u="none" cap="none" strike="noStrike">
              <a:solidFill>
                <a:schemeClr val="dk1"/>
              </a:solidFill>
              <a:latin typeface="Verdana"/>
              <a:ea typeface="Verdana"/>
              <a:cs typeface="Verdana"/>
              <a:sym typeface="Verdana"/>
            </a:endParaRPr>
          </a:p>
        </p:txBody>
      </p:sp>
      <p:sp>
        <p:nvSpPr>
          <p:cNvPr id="227" name="Google Shape;227;p12"/>
          <p:cNvSpPr/>
          <p:nvPr/>
        </p:nvSpPr>
        <p:spPr>
          <a:xfrm>
            <a:off x="14030325" y="3892768"/>
            <a:ext cx="152400"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4</a:t>
            </a:r>
            <a:endParaRPr b="0" i="0" sz="1500" u="none" cap="none" strike="noStrike">
              <a:solidFill>
                <a:schemeClr val="dk1"/>
              </a:solidFill>
              <a:latin typeface="Calibri"/>
              <a:ea typeface="Calibri"/>
              <a:cs typeface="Calibri"/>
              <a:sym typeface="Calibri"/>
            </a:endParaRPr>
          </a:p>
        </p:txBody>
      </p:sp>
      <p:sp>
        <p:nvSpPr>
          <p:cNvPr id="228" name="Google Shape;228;p12"/>
          <p:cNvSpPr/>
          <p:nvPr/>
        </p:nvSpPr>
        <p:spPr>
          <a:xfrm>
            <a:off x="13906500" y="7210425"/>
            <a:ext cx="3305175" cy="1190625"/>
          </a:xfrm>
          <a:prstGeom prst="rect">
            <a:avLst/>
          </a:prstGeom>
          <a:noFill/>
          <a:ln>
            <a:noFill/>
          </a:ln>
        </p:spPr>
        <p:txBody>
          <a:bodyPr anchorCtr="0" anchor="t" bIns="0" lIns="0" spcFirstLastPara="1" rIns="0" wrap="square" tIns="0">
            <a:noAutofit/>
          </a:bodyPr>
          <a:lstStyle/>
          <a:p>
            <a:pPr indent="0" lvl="0" marL="0" marR="0" rtl="0" algn="l">
              <a:lnSpc>
                <a:spcPct val="83333"/>
              </a:lnSpc>
              <a:spcBef>
                <a:spcPts val="0"/>
              </a:spcBef>
              <a:spcAft>
                <a:spcPts val="0"/>
              </a:spcAft>
              <a:buClr>
                <a:srgbClr val="020407"/>
              </a:buClr>
              <a:buSzPts val="1875"/>
              <a:buFont typeface="Arial"/>
              <a:buNone/>
            </a:pPr>
            <a:r>
              <a:rPr i="0" lang="en-US" sz="1875" u="none" cap="none" strike="noStrike">
                <a:solidFill>
                  <a:srgbClr val="020407"/>
                </a:solidFill>
                <a:latin typeface="Verdana"/>
                <a:ea typeface="Verdana"/>
                <a:cs typeface="Verdana"/>
                <a:sym typeface="Verdana"/>
                <a:extLst>
                  <a:ext uri="http://customooxmlschemas.google.com/">
                    <go:slidesCustomData xmlns:go="http://customooxmlschemas.google.com/" textRoundtripDataId="6"/>
                  </a:ext>
                </a:extLst>
              </a:rPr>
              <a:t>Укрпошта, як оператор коштів, отримує заяву </a:t>
            </a:r>
            <a:br>
              <a:rPr i="0" lang="en-US" sz="1800" u="none" cap="none" strike="noStrike">
                <a:solidFill>
                  <a:schemeClr val="dk1"/>
                </a:solidFill>
                <a:latin typeface="Verdana"/>
                <a:ea typeface="Verdana"/>
                <a:cs typeface="Verdana"/>
                <a:sym typeface="Verdana"/>
                <a:extLst>
                  <a:ext uri="http://customooxmlschemas.google.com/">
                    <go:slidesCustomData xmlns:go="http://customooxmlschemas.google.com/" textRoundtripDataId="7"/>
                  </a:ext>
                </a:extLst>
              </a:rPr>
            </a:br>
            <a:r>
              <a:rPr i="0" lang="en-US" sz="1875" u="none" cap="none" strike="noStrike">
                <a:solidFill>
                  <a:srgbClr val="020407"/>
                </a:solidFill>
                <a:latin typeface="Verdana"/>
                <a:ea typeface="Verdana"/>
                <a:cs typeface="Verdana"/>
                <a:sym typeface="Verdana"/>
                <a:extLst>
                  <a:ext uri="http://customooxmlschemas.google.com/">
                    <go:slidesCustomData xmlns:go="http://customooxmlschemas.google.com/" textRoundtripDataId="8"/>
                  </a:ext>
                </a:extLst>
              </a:rPr>
              <a:t>на бронювання </a:t>
            </a:r>
            <a:br>
              <a:rPr i="0" lang="en-US" sz="1800" u="none" cap="none" strike="noStrike">
                <a:solidFill>
                  <a:schemeClr val="dk1"/>
                </a:solidFill>
                <a:latin typeface="Verdana"/>
                <a:ea typeface="Verdana"/>
                <a:cs typeface="Verdana"/>
                <a:sym typeface="Verdana"/>
                <a:extLst>
                  <a:ext uri="http://customooxmlschemas.google.com/">
                    <go:slidesCustomData xmlns:go="http://customooxmlschemas.google.com/" textRoundtripDataId="9"/>
                  </a:ext>
                </a:extLst>
              </a:rPr>
            </a:br>
            <a:r>
              <a:rPr i="0" lang="en-US" sz="1875" u="none" cap="none" strike="noStrike">
                <a:solidFill>
                  <a:srgbClr val="020407"/>
                </a:solidFill>
                <a:latin typeface="Verdana"/>
                <a:ea typeface="Verdana"/>
                <a:cs typeface="Verdana"/>
                <a:sym typeface="Verdana"/>
                <a:extLst>
                  <a:ext uri="http://customooxmlschemas.google.com/">
                    <go:slidesCustomData xmlns:go="http://customooxmlschemas.google.com/" textRoundtripDataId="10"/>
                  </a:ext>
                </a:extLst>
              </a:rPr>
              <a:t>та </a:t>
            </a:r>
            <a:r>
              <a:rPr lang="en-US" sz="1875">
                <a:solidFill>
                  <a:srgbClr val="020407"/>
                </a:solidFill>
                <a:latin typeface="Verdana"/>
                <a:ea typeface="Verdana"/>
                <a:cs typeface="Verdana"/>
                <a:sym typeface="Verdana"/>
              </a:rPr>
              <a:t>перевіряє наявність коштів на рахунку</a:t>
            </a:r>
            <a:endParaRPr i="0" sz="1875" u="none" cap="none" strike="noStrike">
              <a:solidFill>
                <a:schemeClr val="dk1"/>
              </a:solidFill>
              <a:latin typeface="Verdana"/>
              <a:ea typeface="Verdana"/>
              <a:cs typeface="Verdana"/>
              <a:sym typeface="Verdana"/>
            </a:endParaRPr>
          </a:p>
        </p:txBody>
      </p:sp>
      <p:sp>
        <p:nvSpPr>
          <p:cNvPr id="229" name="Google Shape;229;p12"/>
          <p:cNvSpPr/>
          <p:nvPr/>
        </p:nvSpPr>
        <p:spPr>
          <a:xfrm>
            <a:off x="14039850" y="6664543"/>
            <a:ext cx="142875" cy="1333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20407"/>
              </a:buClr>
              <a:buSzPts val="1500"/>
              <a:buFont typeface="Arial"/>
              <a:buNone/>
            </a:pPr>
            <a:r>
              <a:rPr b="0" i="0" lang="en-US" sz="1500" u="none" cap="none" strike="noStrike">
                <a:solidFill>
                  <a:srgbClr val="020407"/>
                </a:solidFill>
                <a:latin typeface="Arial"/>
                <a:ea typeface="Arial"/>
                <a:cs typeface="Arial"/>
                <a:sym typeface="Arial"/>
              </a:rPr>
              <a:t>5</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2025-04-07T14:29:49Z</dcterms:created>
  <dc:creator>PptxGenJS</dc:creator>
</cp:coreProperties>
</file>