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uk-UA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uk-UA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uk-UA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uk-UA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801457DA-2C23-431E-BD49-DCAD3144FEA8}" type="slidenum">
              <a:rPr lang="uk-UA" sz="1400" b="0" strike="noStrike" spc="-1">
                <a:latin typeface="Times New Roman"/>
              </a:rPr>
              <a:t>‹#›</a:t>
            </a:fld>
            <a:endParaRPr lang="uk-UA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371B009-64CD-4AFE-B057-C3B35C22807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uk-UA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48.w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0" y="0"/>
            <a:ext cx="9142560" cy="6856560"/>
          </a:xfrm>
          <a:prstGeom prst="rect">
            <a:avLst/>
          </a:prstGeom>
          <a:solidFill>
            <a:srgbClr val="45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2"/>
          <p:cNvSpPr/>
          <p:nvPr/>
        </p:nvSpPr>
        <p:spPr>
          <a:xfrm>
            <a:off x="623160" y="1417320"/>
            <a:ext cx="3875400" cy="373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br/>
            <a:r>
              <a:rPr lang="uk-UA" sz="2700" b="1" strike="noStrike" spc="-1">
                <a:solidFill>
                  <a:srgbClr val="FF0000"/>
                </a:solidFill>
                <a:latin typeface="Calibri"/>
                <a:ea typeface="DejaVu Sans"/>
              </a:rPr>
              <a:t>ІНФОРМУВАННЯ ПРО МІННУ НЕБЕЗПЕКУ</a:t>
            </a:r>
            <a:br/>
            <a:br/>
            <a:br/>
            <a:br/>
            <a:br/>
            <a:r>
              <a:rPr lang="uk-UA" sz="2100" b="1" strike="noStrike" spc="-1">
                <a:solidFill>
                  <a:srgbClr val="FFFF00"/>
                </a:solidFill>
                <a:latin typeface="Calibri"/>
                <a:ea typeface="DejaVu Sans"/>
              </a:rPr>
              <a:t>Вибухонебезпечні залишки війни все ще очікують свою жертву! </a:t>
            </a:r>
            <a:br/>
            <a:r>
              <a:rPr lang="uk-UA" sz="2100" b="1" strike="noStrike" spc="-1">
                <a:solidFill>
                  <a:srgbClr val="FFFF00"/>
                </a:solidFill>
                <a:latin typeface="Calibri"/>
                <a:ea typeface="DejaVu Sans"/>
              </a:rPr>
              <a:t>БУДЬ ПИЛЬНИМ!</a:t>
            </a:r>
            <a:br/>
            <a:endParaRPr lang="uk-UA" sz="2100" b="0" strike="noStrike" spc="-1"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>
            <a:off x="3897720" y="6397200"/>
            <a:ext cx="1347480" cy="47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  <a:spcBef>
                <a:spcPts val="751"/>
              </a:spcBef>
              <a:tabLst>
                <a:tab pos="0" algn="l"/>
              </a:tabLst>
            </a:pPr>
            <a:r>
              <a:rPr lang="uk-UA" sz="1700" b="1" strike="noStrike" spc="-1">
                <a:solidFill>
                  <a:srgbClr val="FFFFFF"/>
                </a:solidFill>
                <a:latin typeface="Calibri"/>
                <a:ea typeface="DejaVu Sans"/>
              </a:rPr>
              <a:t>20</a:t>
            </a:r>
            <a:r>
              <a:rPr lang="en-US" sz="1700" b="1" strike="noStrike" spc="-1">
                <a:solidFill>
                  <a:srgbClr val="FFFFFF"/>
                </a:solidFill>
                <a:latin typeface="Calibri"/>
                <a:ea typeface="DejaVu Sans"/>
              </a:rPr>
              <a:t>22</a:t>
            </a:r>
            <a:r>
              <a:rPr lang="uk-UA" sz="1700" b="1" strike="noStrike" spc="-1">
                <a:solidFill>
                  <a:srgbClr val="FFFFFF"/>
                </a:solidFill>
                <a:latin typeface="Calibri"/>
                <a:ea typeface="DejaVu Sans"/>
              </a:rPr>
              <a:t> рік</a:t>
            </a:r>
            <a:endParaRPr lang="uk-UA" sz="1700" b="0" strike="noStrike" spc="-1">
              <a:latin typeface="Arial"/>
            </a:endParaRPr>
          </a:p>
        </p:txBody>
      </p:sp>
      <p:sp>
        <p:nvSpPr>
          <p:cNvPr id="85" name="Line 4"/>
          <p:cNvSpPr/>
          <p:nvPr/>
        </p:nvSpPr>
        <p:spPr>
          <a:xfrm>
            <a:off x="4612320" y="1417320"/>
            <a:ext cx="0" cy="4023360"/>
          </a:xfrm>
          <a:prstGeom prst="line">
            <a:avLst/>
          </a:prstGeom>
          <a:ln w="158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6" name="Рисунок 4"/>
          <p:cNvPicPr/>
          <p:nvPr/>
        </p:nvPicPr>
        <p:blipFill>
          <a:blip r:embed="rId3"/>
          <a:srcRect l="27052" r="32003"/>
          <a:stretch/>
        </p:blipFill>
        <p:spPr>
          <a:xfrm>
            <a:off x="4974840" y="536400"/>
            <a:ext cx="3796560" cy="5722560"/>
          </a:xfrm>
          <a:prstGeom prst="rect">
            <a:avLst/>
          </a:prstGeom>
          <a:ln>
            <a:noFill/>
          </a:ln>
        </p:spPr>
      </p:pic>
      <p:sp>
        <p:nvSpPr>
          <p:cNvPr id="87" name="CustomShape 5"/>
          <p:cNvSpPr/>
          <p:nvPr/>
        </p:nvSpPr>
        <p:spPr>
          <a:xfrm>
            <a:off x="2451240" y="-72000"/>
            <a:ext cx="61884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48500" lnSpcReduction="20000"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uk-UA" sz="3400" b="1" strike="noStrike" spc="-1" dirty="0">
                <a:solidFill>
                  <a:srgbClr val="FFFF00"/>
                </a:solidFill>
                <a:latin typeface="Times New Roman"/>
                <a:ea typeface="DejaVu Sans"/>
              </a:rPr>
              <a:t>МІНІСТЕРСТВО ОБОРОНИ УКРАЇНИ</a:t>
            </a:r>
            <a:endParaRPr lang="uk-UA" sz="34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uk-UA" sz="3400" b="1" strike="noStrike" spc="-1" dirty="0">
                <a:solidFill>
                  <a:srgbClr val="FFFF00"/>
                </a:solidFill>
                <a:latin typeface="Times New Roman"/>
                <a:ea typeface="DejaVu Sans"/>
              </a:rPr>
              <a:t> </a:t>
            </a:r>
            <a:r>
              <a:rPr lang="uk-UA" sz="3400" b="1" spc="-1" dirty="0">
                <a:solidFill>
                  <a:srgbClr val="FFFF00"/>
                </a:solidFill>
                <a:latin typeface="Times New Roman"/>
                <a:ea typeface="DejaVu Sans"/>
              </a:rPr>
              <a:t>___</a:t>
            </a:r>
            <a:r>
              <a:rPr lang="uk-UA" sz="3400" b="1" strike="noStrike" spc="-1" dirty="0">
                <a:solidFill>
                  <a:srgbClr val="FFFF00"/>
                </a:solidFill>
                <a:latin typeface="Times New Roman"/>
                <a:ea typeface="DejaVu Sans"/>
              </a:rPr>
              <a:t>-та бригада територіальної оборони</a:t>
            </a:r>
            <a:endParaRPr lang="uk-UA" sz="3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uk-UA" sz="2600" b="0" strike="noStrike" spc="-1" dirty="0">
              <a:latin typeface="Arial"/>
            </a:endParaRPr>
          </a:p>
        </p:txBody>
      </p:sp>
      <p:pic>
        <p:nvPicPr>
          <p:cNvPr id="88" name="Рисунок 8"/>
          <p:cNvPicPr/>
          <p:nvPr/>
        </p:nvPicPr>
        <p:blipFill>
          <a:blip r:embed="rId4"/>
          <a:stretch/>
        </p:blipFill>
        <p:spPr>
          <a:xfrm>
            <a:off x="67680" y="43920"/>
            <a:ext cx="763200" cy="763200"/>
          </a:xfrm>
          <a:prstGeom prst="rect">
            <a:avLst/>
          </a:prstGeom>
          <a:ln>
            <a:noFill/>
          </a:ln>
        </p:spPr>
      </p:pic>
      <p:pic>
        <p:nvPicPr>
          <p:cNvPr id="89" name="Рисунок 88"/>
          <p:cNvPicPr/>
          <p:nvPr/>
        </p:nvPicPr>
        <p:blipFill>
          <a:blip r:embed="rId5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41400" y="816840"/>
            <a:ext cx="3413160" cy="163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en-US" sz="2800" b="0" strike="noStrike" spc="-1">
                <a:solidFill>
                  <a:srgbClr val="FF0000"/>
                </a:solidFill>
                <a:latin typeface="Calibri Light"/>
                <a:ea typeface="DejaVu Sans"/>
              </a:rPr>
              <a:t>ТАК МОЖЕ ВИГЛЯДАТИ НЕБЕЗПЕЧНА ТЕРИТОРІЯ!</a:t>
            </a:r>
            <a:endParaRPr lang="uk-UA" sz="2800" b="0" strike="noStrike" spc="-1"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380052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3"/>
          <p:cNvSpPr/>
          <p:nvPr/>
        </p:nvSpPr>
        <p:spPr>
          <a:xfrm>
            <a:off x="61448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CustomShape 4"/>
          <p:cNvSpPr/>
          <p:nvPr/>
        </p:nvSpPr>
        <p:spPr>
          <a:xfrm>
            <a:off x="64634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1" name="Рисунок 17" descr="Зображення, що містить трава, надворі, доріжка, бруд&#10;&#10;Автоматично згенерований опис"/>
          <p:cNvPicPr/>
          <p:nvPr/>
        </p:nvPicPr>
        <p:blipFill>
          <a:blip r:embed="rId2"/>
          <a:srcRect r="20413"/>
          <a:stretch/>
        </p:blipFill>
        <p:spPr>
          <a:xfrm>
            <a:off x="3490200" y="0"/>
            <a:ext cx="2788200" cy="2223720"/>
          </a:xfrm>
          <a:prstGeom prst="rect">
            <a:avLst/>
          </a:prstGeom>
          <a:ln>
            <a:noFill/>
          </a:ln>
        </p:spPr>
      </p:pic>
      <p:pic>
        <p:nvPicPr>
          <p:cNvPr id="192" name="Рисунок 1"/>
          <p:cNvPicPr/>
          <p:nvPr/>
        </p:nvPicPr>
        <p:blipFill>
          <a:blip r:embed="rId3"/>
          <a:srcRect l="18167"/>
          <a:stretch/>
        </p:blipFill>
        <p:spPr>
          <a:xfrm>
            <a:off x="6348600" y="-16560"/>
            <a:ext cx="2788200" cy="2265480"/>
          </a:xfrm>
          <a:prstGeom prst="rect">
            <a:avLst/>
          </a:prstGeom>
          <a:ln>
            <a:noFill/>
          </a:ln>
        </p:spPr>
      </p:pic>
      <p:pic>
        <p:nvPicPr>
          <p:cNvPr id="193" name="Picture 2" descr="http://cdn.static2.rtr-vesti.ru/p/xw_1116757.jpg"/>
          <p:cNvPicPr/>
          <p:nvPr/>
        </p:nvPicPr>
        <p:blipFill>
          <a:blip r:embed="rId4"/>
          <a:srcRect l="8022" r="20297"/>
          <a:stretch/>
        </p:blipFill>
        <p:spPr>
          <a:xfrm>
            <a:off x="3490200" y="2316600"/>
            <a:ext cx="2788200" cy="2207160"/>
          </a:xfrm>
          <a:prstGeom prst="rect">
            <a:avLst/>
          </a:prstGeom>
          <a:ln>
            <a:noFill/>
          </a:ln>
        </p:spPr>
      </p:pic>
      <p:pic>
        <p:nvPicPr>
          <p:cNvPr id="194" name="Рисунок 15" descr="IMAG0117.jpg"/>
          <p:cNvPicPr/>
          <p:nvPr/>
        </p:nvPicPr>
        <p:blipFill>
          <a:blip r:embed="rId5"/>
          <a:srcRect l="1316" r="21005"/>
          <a:stretch/>
        </p:blipFill>
        <p:spPr>
          <a:xfrm>
            <a:off x="6348600" y="2316600"/>
            <a:ext cx="2788200" cy="2207160"/>
          </a:xfrm>
          <a:prstGeom prst="rect">
            <a:avLst/>
          </a:prstGeom>
          <a:ln>
            <a:noFill/>
          </a:ln>
        </p:spPr>
      </p:pic>
      <p:pic>
        <p:nvPicPr>
          <p:cNvPr id="195" name="Рисунок 16" descr="Зображення, що містить трава, надворі, знак, поле&#10;&#10;Автоматично згенерований опис"/>
          <p:cNvPicPr/>
          <p:nvPr/>
        </p:nvPicPr>
        <p:blipFill>
          <a:blip r:embed="rId6"/>
          <a:srcRect l="29334" r="5943"/>
          <a:stretch/>
        </p:blipFill>
        <p:spPr>
          <a:xfrm>
            <a:off x="3490200" y="4616640"/>
            <a:ext cx="2788200" cy="2239920"/>
          </a:xfrm>
          <a:prstGeom prst="rect">
            <a:avLst/>
          </a:prstGeom>
          <a:ln>
            <a:noFill/>
          </a:ln>
        </p:spPr>
      </p:pic>
      <p:pic>
        <p:nvPicPr>
          <p:cNvPr id="196" name="Рисунок 18" descr="Зображення, що містить надворі, трава, вогонь, знак&#10;&#10;Автоматично згенерований опис"/>
          <p:cNvPicPr/>
          <p:nvPr/>
        </p:nvPicPr>
        <p:blipFill>
          <a:blip r:embed="rId7"/>
          <a:srcRect r="17265" b="-4"/>
          <a:stretch/>
        </p:blipFill>
        <p:spPr>
          <a:xfrm>
            <a:off x="6348600" y="4607280"/>
            <a:ext cx="2788200" cy="2249280"/>
          </a:xfrm>
          <a:prstGeom prst="rect">
            <a:avLst/>
          </a:prstGeom>
          <a:ln>
            <a:noFill/>
          </a:ln>
        </p:spPr>
      </p:pic>
      <p:sp>
        <p:nvSpPr>
          <p:cNvPr id="197" name="CustomShape 5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CustomShape 6"/>
          <p:cNvSpPr/>
          <p:nvPr/>
        </p:nvSpPr>
        <p:spPr>
          <a:xfrm>
            <a:off x="67680" y="2997000"/>
            <a:ext cx="3264480" cy="287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3200" b="0" strike="noStrike" spc="-1">
                <a:solidFill>
                  <a:srgbClr val="FFFF00"/>
                </a:solidFill>
                <a:latin typeface="Arial"/>
                <a:ea typeface="DejaVu Sans"/>
              </a:rPr>
              <a:t>БУДЬ УВАЖНИМ, </a:t>
            </a:r>
            <a:endParaRPr lang="uk-UA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FFFF00"/>
                </a:solidFill>
                <a:latin typeface="Franklin Gothic Book"/>
                <a:ea typeface="DejaVu Sans"/>
              </a:rPr>
              <a:t>НЕ НЕХТУЙ </a:t>
            </a:r>
            <a:endParaRPr lang="uk-UA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FFFF00"/>
                </a:solidFill>
                <a:latin typeface="Franklin Gothic Book"/>
                <a:ea typeface="DejaVu Sans"/>
              </a:rPr>
              <a:t>НЕБЕЗПЕКОЮ — ЗБЕРЕЖИ ЖИТТЯ</a:t>
            </a:r>
            <a:r>
              <a:rPr lang="ru-RU" sz="4000" b="1" strike="noStrike" spc="-1">
                <a:solidFill>
                  <a:srgbClr val="FFFF00"/>
                </a:solidFill>
                <a:latin typeface="Franklin Gothic Book"/>
                <a:ea typeface="DejaVu Sans"/>
              </a:rPr>
              <a:t>!</a:t>
            </a:r>
            <a:endParaRPr lang="uk-UA" sz="4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FFFF00"/>
                </a:solidFill>
                <a:latin typeface="Calibri"/>
                <a:ea typeface="DejaVu Sans"/>
              </a:rPr>
              <a:t> </a:t>
            </a:r>
            <a:endParaRPr lang="uk-UA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uk-UA" sz="1200" b="0" strike="noStrike" spc="-1">
              <a:latin typeface="Arial"/>
            </a:endParaRPr>
          </a:p>
        </p:txBody>
      </p:sp>
      <p:pic>
        <p:nvPicPr>
          <p:cNvPr id="199" name="Рисунок 19"/>
          <p:cNvPicPr/>
          <p:nvPr/>
        </p:nvPicPr>
        <p:blipFill>
          <a:blip r:embed="rId8"/>
          <a:stretch/>
        </p:blipFill>
        <p:spPr>
          <a:xfrm>
            <a:off x="67680" y="43920"/>
            <a:ext cx="763200" cy="763200"/>
          </a:xfrm>
          <a:prstGeom prst="rect">
            <a:avLst/>
          </a:prstGeom>
          <a:ln>
            <a:noFill/>
          </a:ln>
        </p:spPr>
      </p:pic>
      <p:pic>
        <p:nvPicPr>
          <p:cNvPr id="200" name="Рисунок 199"/>
          <p:cNvPicPr/>
          <p:nvPr/>
        </p:nvPicPr>
        <p:blipFill>
          <a:blip r:embed="rId9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41400" y="816840"/>
            <a:ext cx="3413160" cy="163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CustomShape 2"/>
          <p:cNvSpPr/>
          <p:nvPr/>
        </p:nvSpPr>
        <p:spPr>
          <a:xfrm>
            <a:off x="380052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CustomShape 3"/>
          <p:cNvSpPr/>
          <p:nvPr/>
        </p:nvSpPr>
        <p:spPr>
          <a:xfrm>
            <a:off x="61448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4"/>
          <p:cNvSpPr/>
          <p:nvPr/>
        </p:nvSpPr>
        <p:spPr>
          <a:xfrm>
            <a:off x="64634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5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6"/>
          <p:cNvSpPr/>
          <p:nvPr/>
        </p:nvSpPr>
        <p:spPr>
          <a:xfrm>
            <a:off x="67680" y="2997000"/>
            <a:ext cx="3264480" cy="287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FFFF00"/>
                </a:solidFill>
                <a:latin typeface="Calibri"/>
                <a:ea typeface="DejaVu Sans"/>
              </a:rPr>
              <a:t> </a:t>
            </a:r>
            <a:endParaRPr lang="uk-UA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uk-UA" sz="1200" b="0" strike="noStrike" spc="-1">
              <a:latin typeface="Arial"/>
            </a:endParaRPr>
          </a:p>
        </p:txBody>
      </p:sp>
      <p:pic>
        <p:nvPicPr>
          <p:cNvPr id="207" name="Рисунок 19_0"/>
          <p:cNvPicPr/>
          <p:nvPr/>
        </p:nvPicPr>
        <p:blipFill>
          <a:blip r:embed="rId2"/>
          <a:stretch/>
        </p:blipFill>
        <p:spPr>
          <a:xfrm>
            <a:off x="41400" y="52560"/>
            <a:ext cx="763200" cy="763200"/>
          </a:xfrm>
          <a:prstGeom prst="rect">
            <a:avLst/>
          </a:prstGeom>
          <a:ln>
            <a:noFill/>
          </a:ln>
        </p:spPr>
      </p:pic>
      <p:sp>
        <p:nvSpPr>
          <p:cNvPr id="208" name="CustomShape 7"/>
          <p:cNvSpPr/>
          <p:nvPr/>
        </p:nvSpPr>
        <p:spPr>
          <a:xfrm>
            <a:off x="139680" y="864000"/>
            <a:ext cx="5691240" cy="58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«MineFree» (Без мін) - це мобільний застосунок, розроблений волонтерами благодійної швейцарської організації Free Ukraine (Вільна Україна) за підтримки Державної служби України з надзвичайних ситуацій (ДСНС).  Призначення «MineFree» - підвищення рівня захисту цивільного населення від небезпечних вибухових пристроїв, можливість повідомлення про виявлення боєприпасів та інформування про території, які несуть потенційну загрозу для населення.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Легкий та зрозумілий у використанні мобільний застосунок може допомогти убезпечити Вас та Ваших близьких.  Завдяки «MineFree» Ви теж зможете зробити свій внесок у розмінуванні України.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Застосунок можливо завантажити з App Store та Google Play.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Завантажуй новий мобільний застосунок «MineFree».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Будь пильним. Тримайся подалі від мін.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09" name="Рисунок 208"/>
          <p:cNvPicPr/>
          <p:nvPr/>
        </p:nvPicPr>
        <p:blipFill>
          <a:blip r:embed="rId3"/>
          <a:stretch/>
        </p:blipFill>
        <p:spPr>
          <a:xfrm>
            <a:off x="5832000" y="72000"/>
            <a:ext cx="3330720" cy="6784920"/>
          </a:xfrm>
          <a:prstGeom prst="rect">
            <a:avLst/>
          </a:prstGeom>
          <a:ln>
            <a:noFill/>
          </a:ln>
        </p:spPr>
      </p:pic>
      <p:pic>
        <p:nvPicPr>
          <p:cNvPr id="210" name="Рисунок 209"/>
          <p:cNvPicPr/>
          <p:nvPr/>
        </p:nvPicPr>
        <p:blipFill>
          <a:blip r:embed="rId4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628560" y="365040"/>
            <a:ext cx="788544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2" name="Рисунок 211"/>
          <p:cNvPicPr/>
          <p:nvPr/>
        </p:nvPicPr>
        <p:blipFill>
          <a:blip r:embed="rId2"/>
          <a:stretch/>
        </p:blipFill>
        <p:spPr>
          <a:xfrm>
            <a:off x="3377520" y="1825560"/>
            <a:ext cx="2386800" cy="4349880"/>
          </a:xfrm>
          <a:prstGeom prst="rect">
            <a:avLst/>
          </a:prstGeom>
          <a:ln>
            <a:noFill/>
          </a:ln>
        </p:spPr>
      </p:pic>
      <p:sp>
        <p:nvSpPr>
          <p:cNvPr id="213" name="CustomShape 2"/>
          <p:cNvSpPr/>
          <p:nvPr/>
        </p:nvSpPr>
        <p:spPr>
          <a:xfrm>
            <a:off x="6458040" y="6356520"/>
            <a:ext cx="20559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1CD8E25A-8780-4020-BF2F-E32BAF3186A3}" type="slidenum">
              <a:rPr lang="ru-RU" sz="900" b="0" strike="noStrike" spc="-1">
                <a:solidFill>
                  <a:srgbClr val="8B8B8B"/>
                </a:solidFill>
                <a:latin typeface="Calibri"/>
                <a:ea typeface="DejaVu Sans"/>
              </a:rPr>
              <a:t>12</a:t>
            </a:fld>
            <a:endParaRPr lang="uk-UA" sz="900" b="0" strike="noStrike" spc="-1">
              <a:latin typeface="Arial"/>
            </a:endParaRPr>
          </a:p>
        </p:txBody>
      </p:sp>
      <p:pic>
        <p:nvPicPr>
          <p:cNvPr id="214" name="Рисунок 4"/>
          <p:cNvPicPr/>
          <p:nvPr/>
        </p:nvPicPr>
        <p:blipFill>
          <a:blip r:embed="rId3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>
            <a:noFill/>
          </a:ln>
        </p:spPr>
      </p:pic>
      <p:pic>
        <p:nvPicPr>
          <p:cNvPr id="215" name="Рисунок 214"/>
          <p:cNvPicPr/>
          <p:nvPr/>
        </p:nvPicPr>
        <p:blipFill>
          <a:blip r:embed="rId4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0" y="0"/>
            <a:ext cx="9135360" cy="68565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646560" y="955440"/>
            <a:ext cx="4606920" cy="415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3"/>
          <p:cNvSpPr/>
          <p:nvPr/>
        </p:nvSpPr>
        <p:spPr>
          <a:xfrm>
            <a:off x="6714000" y="6356520"/>
            <a:ext cx="56772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r">
              <a:lnSpc>
                <a:spcPct val="100000"/>
              </a:lnSpc>
              <a:spcAft>
                <a:spcPts val="601"/>
              </a:spcAft>
            </a:pPr>
            <a:fld id="{D4ACCE56-E1C7-4AA7-A496-221B32351AE8}" type="slidenum"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13</a:t>
            </a:fld>
            <a:endParaRPr lang="uk-UA" sz="1200" b="0" strike="noStrike" spc="-1">
              <a:latin typeface="Arial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801000" y="3141000"/>
            <a:ext cx="5126760" cy="214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5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1" name="Рисунок 2_1" descr="Зображення, що містить зупинка, знак, червоний, малювання&#10;&#10;Автоматично згенерований опис"/>
          <p:cNvPicPr/>
          <p:nvPr/>
        </p:nvPicPr>
        <p:blipFill>
          <a:blip r:embed="rId3"/>
          <a:srcRect l="62198" t="13367" r="2857" b="4143"/>
          <a:stretch/>
        </p:blipFill>
        <p:spPr>
          <a:xfrm>
            <a:off x="7929720" y="23760"/>
            <a:ext cx="1205640" cy="1243800"/>
          </a:xfrm>
          <a:prstGeom prst="rect">
            <a:avLst/>
          </a:prstGeom>
          <a:ln>
            <a:noFill/>
          </a:ln>
        </p:spPr>
      </p:pic>
      <p:pic>
        <p:nvPicPr>
          <p:cNvPr id="222" name="Рисунок 10_1"/>
          <p:cNvPicPr/>
          <p:nvPr/>
        </p:nvPicPr>
        <p:blipFill>
          <a:blip r:embed="rId4"/>
          <a:stretch/>
        </p:blipFill>
        <p:spPr>
          <a:xfrm>
            <a:off x="67680" y="43920"/>
            <a:ext cx="763200" cy="763200"/>
          </a:xfrm>
          <a:prstGeom prst="rect">
            <a:avLst/>
          </a:prstGeom>
          <a:ln>
            <a:noFill/>
          </a:ln>
        </p:spPr>
      </p:pic>
      <p:pic>
        <p:nvPicPr>
          <p:cNvPr id="223" name="Рисунок 222"/>
          <p:cNvPicPr/>
          <p:nvPr/>
        </p:nvPicPr>
        <p:blipFill>
          <a:blip r:embed="rId5"/>
          <a:stretch/>
        </p:blipFill>
        <p:spPr>
          <a:xfrm>
            <a:off x="198360" y="1267920"/>
            <a:ext cx="8801280" cy="5111640"/>
          </a:xfrm>
          <a:prstGeom prst="rect">
            <a:avLst/>
          </a:prstGeom>
          <a:ln>
            <a:noFill/>
          </a:ln>
        </p:spPr>
      </p:pic>
      <p:pic>
        <p:nvPicPr>
          <p:cNvPr id="224" name="Рисунок 223"/>
          <p:cNvPicPr/>
          <p:nvPr/>
        </p:nvPicPr>
        <p:blipFill>
          <a:blip r:embed="rId6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460440" y="304920"/>
            <a:ext cx="8403480" cy="5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uk-UA" sz="2800" b="1" strike="noStrike" spc="-1">
                <a:solidFill>
                  <a:srgbClr val="FF0000"/>
                </a:solidFill>
                <a:latin typeface="Calibri Light"/>
                <a:ea typeface="DejaVu Sans"/>
              </a:rPr>
              <a:t>При виявлені предмету, схожого на вибухонебезпечний категорично заборонено</a:t>
            </a:r>
            <a:r>
              <a:rPr lang="en-US" sz="2800" b="1" strike="noStrike" spc="-1">
                <a:solidFill>
                  <a:srgbClr val="FF0000"/>
                </a:solidFill>
                <a:latin typeface="Calibri Light"/>
                <a:ea typeface="DejaVu Sans"/>
              </a:rPr>
              <a:t>!</a:t>
            </a:r>
            <a:endParaRPr lang="uk-UA" sz="2800" b="0" strike="noStrike" spc="-1"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380052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3"/>
          <p:cNvSpPr/>
          <p:nvPr/>
        </p:nvSpPr>
        <p:spPr>
          <a:xfrm>
            <a:off x="61448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CustomShape 4"/>
          <p:cNvSpPr/>
          <p:nvPr/>
        </p:nvSpPr>
        <p:spPr>
          <a:xfrm>
            <a:off x="64634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CustomShape 5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6"/>
          <p:cNvSpPr/>
          <p:nvPr/>
        </p:nvSpPr>
        <p:spPr>
          <a:xfrm>
            <a:off x="1510200" y="1454760"/>
            <a:ext cx="30603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200" b="0" strike="noStrike" spc="-1">
                <a:solidFill>
                  <a:srgbClr val="FFFF00"/>
                </a:solidFill>
                <a:latin typeface="Calibri"/>
                <a:ea typeface="DejaVu Sans"/>
              </a:rPr>
              <a:t>Брати в руки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231" name="CustomShape 7"/>
          <p:cNvSpPr/>
          <p:nvPr/>
        </p:nvSpPr>
        <p:spPr>
          <a:xfrm>
            <a:off x="1375200" y="2726640"/>
            <a:ext cx="3060360" cy="106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200" b="0" strike="noStrike" spc="-1">
                <a:solidFill>
                  <a:srgbClr val="FFFF00"/>
                </a:solidFill>
                <a:latin typeface="Calibri"/>
                <a:ea typeface="DejaVu Sans"/>
              </a:rPr>
              <a:t>Наносити по ньому удари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232" name="Графіка 13" descr="Бейсбол"/>
          <p:cNvPicPr/>
          <p:nvPr/>
        </p:nvPicPr>
        <p:blipFill>
          <a:blip r:embed="rId2"/>
          <a:stretch/>
        </p:blipFill>
        <p:spPr>
          <a:xfrm>
            <a:off x="0" y="2436120"/>
            <a:ext cx="1462680" cy="1462680"/>
          </a:xfrm>
          <a:prstGeom prst="rect">
            <a:avLst/>
          </a:prstGeom>
          <a:ln>
            <a:noFill/>
          </a:ln>
        </p:spPr>
      </p:pic>
      <p:pic>
        <p:nvPicPr>
          <p:cNvPr id="233" name="Графіка 21" descr="Грабіжник"/>
          <p:cNvPicPr/>
          <p:nvPr/>
        </p:nvPicPr>
        <p:blipFill>
          <a:blip r:embed="rId3"/>
          <a:stretch/>
        </p:blipFill>
        <p:spPr>
          <a:xfrm>
            <a:off x="21960" y="4269240"/>
            <a:ext cx="1462680" cy="1462680"/>
          </a:xfrm>
          <a:prstGeom prst="rect">
            <a:avLst/>
          </a:prstGeom>
          <a:ln>
            <a:noFill/>
          </a:ln>
        </p:spPr>
      </p:pic>
      <p:sp>
        <p:nvSpPr>
          <p:cNvPr id="234" name="CustomShape 8"/>
          <p:cNvSpPr/>
          <p:nvPr/>
        </p:nvSpPr>
        <p:spPr>
          <a:xfrm>
            <a:off x="1458720" y="4163760"/>
            <a:ext cx="306036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200" b="0" strike="noStrike" spc="-1">
                <a:solidFill>
                  <a:srgbClr val="FFFF00"/>
                </a:solidFill>
                <a:latin typeface="Calibri"/>
                <a:ea typeface="DejaVu Sans"/>
              </a:rPr>
              <a:t>Переносити, зсувати з місця, перекачувати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235" name="Графіка 2050" descr="Екскаватор"/>
          <p:cNvPicPr/>
          <p:nvPr/>
        </p:nvPicPr>
        <p:blipFill>
          <a:blip r:embed="rId4"/>
          <a:stretch/>
        </p:blipFill>
        <p:spPr>
          <a:xfrm>
            <a:off x="4503600" y="1008000"/>
            <a:ext cx="1462680" cy="1462680"/>
          </a:xfrm>
          <a:prstGeom prst="rect">
            <a:avLst/>
          </a:prstGeom>
          <a:ln>
            <a:noFill/>
          </a:ln>
        </p:spPr>
      </p:pic>
      <p:sp>
        <p:nvSpPr>
          <p:cNvPr id="236" name="CustomShape 9"/>
          <p:cNvSpPr/>
          <p:nvPr/>
        </p:nvSpPr>
        <p:spPr>
          <a:xfrm>
            <a:off x="5967720" y="1467360"/>
            <a:ext cx="30603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200" b="0" strike="noStrike" spc="-1">
                <a:solidFill>
                  <a:srgbClr val="FFFF00"/>
                </a:solidFill>
                <a:latin typeface="Calibri"/>
                <a:ea typeface="DejaVu Sans"/>
              </a:rPr>
              <a:t>Витягати з землі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237" name="Графіка 2052" descr="Знаряддя"/>
          <p:cNvPicPr/>
          <p:nvPr/>
        </p:nvPicPr>
        <p:blipFill>
          <a:blip r:embed="rId5"/>
          <a:stretch/>
        </p:blipFill>
        <p:spPr>
          <a:xfrm>
            <a:off x="4498920" y="2682720"/>
            <a:ext cx="1241640" cy="1241640"/>
          </a:xfrm>
          <a:prstGeom prst="rect">
            <a:avLst/>
          </a:prstGeom>
          <a:ln>
            <a:noFill/>
          </a:ln>
        </p:spPr>
      </p:pic>
      <p:sp>
        <p:nvSpPr>
          <p:cNvPr id="238" name="CustomShape 10"/>
          <p:cNvSpPr/>
          <p:nvPr/>
        </p:nvSpPr>
        <p:spPr>
          <a:xfrm>
            <a:off x="5969520" y="2844000"/>
            <a:ext cx="3194280" cy="106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200" b="0" strike="noStrike" spc="-1">
                <a:solidFill>
                  <a:srgbClr val="FFFF00"/>
                </a:solidFill>
                <a:latin typeface="Calibri"/>
                <a:ea typeface="DejaVu Sans"/>
              </a:rPr>
              <a:t>Намагатись розібрати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239" name="Графіка 2047" descr="Багаття"/>
          <p:cNvPicPr/>
          <p:nvPr/>
        </p:nvPicPr>
        <p:blipFill>
          <a:blip r:embed="rId6"/>
          <a:stretch/>
        </p:blipFill>
        <p:spPr>
          <a:xfrm>
            <a:off x="4251240" y="4005000"/>
            <a:ext cx="1798920" cy="1798920"/>
          </a:xfrm>
          <a:prstGeom prst="rect">
            <a:avLst/>
          </a:prstGeom>
          <a:ln>
            <a:noFill/>
          </a:ln>
        </p:spPr>
      </p:pic>
      <p:sp>
        <p:nvSpPr>
          <p:cNvPr id="240" name="CustomShape 11"/>
          <p:cNvSpPr/>
          <p:nvPr/>
        </p:nvSpPr>
        <p:spPr>
          <a:xfrm>
            <a:off x="6007680" y="4439880"/>
            <a:ext cx="3194280" cy="106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200" b="0" strike="noStrike" spc="-1">
                <a:solidFill>
                  <a:srgbClr val="FFFF00"/>
                </a:solidFill>
                <a:latin typeface="Calibri"/>
                <a:ea typeface="DejaVu Sans"/>
              </a:rPr>
              <a:t>Розводити поруч вогонь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241" name="Графіка 52" descr="Піднята рука"/>
          <p:cNvPicPr/>
          <p:nvPr/>
        </p:nvPicPr>
        <p:blipFill>
          <a:blip r:embed="rId7"/>
          <a:stretch/>
        </p:blipFill>
        <p:spPr>
          <a:xfrm>
            <a:off x="67680" y="1008000"/>
            <a:ext cx="1462680" cy="1462680"/>
          </a:xfrm>
          <a:prstGeom prst="rect">
            <a:avLst/>
          </a:prstGeom>
          <a:ln>
            <a:noFill/>
          </a:ln>
        </p:spPr>
      </p:pic>
      <p:pic>
        <p:nvPicPr>
          <p:cNvPr id="242" name="Рисунок 34"/>
          <p:cNvPicPr/>
          <p:nvPr/>
        </p:nvPicPr>
        <p:blipFill>
          <a:blip r:embed="rId8"/>
          <a:stretch/>
        </p:blipFill>
        <p:spPr>
          <a:xfrm>
            <a:off x="67680" y="43920"/>
            <a:ext cx="763200" cy="763200"/>
          </a:xfrm>
          <a:prstGeom prst="rect">
            <a:avLst/>
          </a:prstGeom>
          <a:ln>
            <a:noFill/>
          </a:ln>
        </p:spPr>
      </p:pic>
      <p:sp>
        <p:nvSpPr>
          <p:cNvPr id="243" name="CustomShape 12"/>
          <p:cNvSpPr/>
          <p:nvPr/>
        </p:nvSpPr>
        <p:spPr>
          <a:xfrm>
            <a:off x="298800" y="1425240"/>
            <a:ext cx="865080" cy="862560"/>
          </a:xfrm>
          <a:prstGeom prst="noSmoking">
            <a:avLst>
              <a:gd name="adj" fmla="val 12525"/>
            </a:avLst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CustomShape 13"/>
          <p:cNvSpPr/>
          <p:nvPr/>
        </p:nvSpPr>
        <p:spPr>
          <a:xfrm>
            <a:off x="340920" y="2889360"/>
            <a:ext cx="865080" cy="862560"/>
          </a:xfrm>
          <a:prstGeom prst="noSmoking">
            <a:avLst>
              <a:gd name="adj" fmla="val 12525"/>
            </a:avLst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CustomShape 14"/>
          <p:cNvSpPr/>
          <p:nvPr/>
        </p:nvSpPr>
        <p:spPr>
          <a:xfrm>
            <a:off x="261720" y="4488120"/>
            <a:ext cx="865080" cy="862560"/>
          </a:xfrm>
          <a:prstGeom prst="noSmoking">
            <a:avLst>
              <a:gd name="adj" fmla="val 12525"/>
            </a:avLst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CustomShape 15"/>
          <p:cNvSpPr/>
          <p:nvPr/>
        </p:nvSpPr>
        <p:spPr>
          <a:xfrm>
            <a:off x="4601160" y="1347120"/>
            <a:ext cx="865080" cy="862560"/>
          </a:xfrm>
          <a:prstGeom prst="noSmoking">
            <a:avLst>
              <a:gd name="adj" fmla="val 12525"/>
            </a:avLst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CustomShape 16"/>
          <p:cNvSpPr/>
          <p:nvPr/>
        </p:nvSpPr>
        <p:spPr>
          <a:xfrm>
            <a:off x="4625640" y="2950560"/>
            <a:ext cx="865080" cy="862560"/>
          </a:xfrm>
          <a:prstGeom prst="noSmoking">
            <a:avLst>
              <a:gd name="adj" fmla="val 12525"/>
            </a:avLst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CustomShape 17"/>
          <p:cNvSpPr/>
          <p:nvPr/>
        </p:nvSpPr>
        <p:spPr>
          <a:xfrm>
            <a:off x="4687200" y="4725000"/>
            <a:ext cx="865080" cy="893160"/>
          </a:xfrm>
          <a:prstGeom prst="noSmoking">
            <a:avLst>
              <a:gd name="adj" fmla="val 12525"/>
            </a:avLst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9" name="Рисунок 248"/>
          <p:cNvPicPr/>
          <p:nvPr/>
        </p:nvPicPr>
        <p:blipFill>
          <a:blip r:embed="rId9"/>
          <a:stretch/>
        </p:blipFill>
        <p:spPr>
          <a:xfrm>
            <a:off x="849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460440" y="304920"/>
            <a:ext cx="8403480" cy="5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uk-UA" sz="2800" b="1" strike="noStrike" spc="-1">
                <a:solidFill>
                  <a:srgbClr val="FF0000"/>
                </a:solidFill>
                <a:latin typeface="Calibri Light"/>
                <a:ea typeface="DejaVu Sans"/>
              </a:rPr>
              <a:t>При виявлені предмету, схожого на вибухонебезпечний необхідно</a:t>
            </a:r>
            <a:r>
              <a:rPr lang="en-US" sz="2800" b="1" strike="noStrike" spc="-1">
                <a:solidFill>
                  <a:srgbClr val="FF0000"/>
                </a:solidFill>
                <a:latin typeface="Calibri Light"/>
                <a:ea typeface="DejaVu Sans"/>
              </a:rPr>
              <a:t>!</a:t>
            </a:r>
            <a:endParaRPr lang="uk-UA" sz="2800" b="0" strike="noStrike" spc="-1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380052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CustomShape 3"/>
          <p:cNvSpPr/>
          <p:nvPr/>
        </p:nvSpPr>
        <p:spPr>
          <a:xfrm>
            <a:off x="61448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CustomShape 4"/>
          <p:cNvSpPr/>
          <p:nvPr/>
        </p:nvSpPr>
        <p:spPr>
          <a:xfrm>
            <a:off x="64634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CustomShape 5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5" name="Графіка 18" descr="Мозок у голові"/>
          <p:cNvPicPr/>
          <p:nvPr/>
        </p:nvPicPr>
        <p:blipFill>
          <a:blip r:embed="rId2"/>
          <a:stretch/>
        </p:blipFill>
        <p:spPr>
          <a:xfrm>
            <a:off x="307800" y="963720"/>
            <a:ext cx="1615680" cy="1615680"/>
          </a:xfrm>
          <a:prstGeom prst="rect">
            <a:avLst/>
          </a:prstGeom>
          <a:ln>
            <a:noFill/>
          </a:ln>
        </p:spPr>
      </p:pic>
      <p:sp>
        <p:nvSpPr>
          <p:cNvPr id="256" name="CustomShape 6"/>
          <p:cNvSpPr/>
          <p:nvPr/>
        </p:nvSpPr>
        <p:spPr>
          <a:xfrm>
            <a:off x="2648880" y="1506960"/>
            <a:ext cx="65145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200" b="0" strike="noStrike" spc="-1">
                <a:solidFill>
                  <a:srgbClr val="FFFF00"/>
                </a:solidFill>
                <a:latin typeface="Calibri"/>
                <a:ea typeface="DejaVu Sans"/>
              </a:rPr>
              <a:t>Не панікувати та зберігати спокій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257" name="CustomShape 7"/>
          <p:cNvSpPr/>
          <p:nvPr/>
        </p:nvSpPr>
        <p:spPr>
          <a:xfrm>
            <a:off x="2628000" y="2761560"/>
            <a:ext cx="6514560" cy="106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200" b="0" strike="noStrike" spc="-1">
                <a:solidFill>
                  <a:srgbClr val="FFFF00"/>
                </a:solidFill>
                <a:latin typeface="Calibri"/>
                <a:ea typeface="DejaVu Sans"/>
              </a:rPr>
              <a:t>Зупинитись, запам'ятати місце знахідки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258" name="Графіка 59" descr="Чоловік"/>
          <p:cNvPicPr/>
          <p:nvPr/>
        </p:nvPicPr>
        <p:blipFill>
          <a:blip r:embed="rId3"/>
          <a:stretch/>
        </p:blipFill>
        <p:spPr>
          <a:xfrm>
            <a:off x="72000" y="2734920"/>
            <a:ext cx="1865160" cy="1916640"/>
          </a:xfrm>
          <a:prstGeom prst="rect">
            <a:avLst/>
          </a:prstGeom>
          <a:ln>
            <a:noFill/>
          </a:ln>
        </p:spPr>
      </p:pic>
      <p:grpSp>
        <p:nvGrpSpPr>
          <p:cNvPr id="259" name="Group 8"/>
          <p:cNvGrpSpPr/>
          <p:nvPr/>
        </p:nvGrpSpPr>
        <p:grpSpPr>
          <a:xfrm>
            <a:off x="72720" y="4601520"/>
            <a:ext cx="2337480" cy="2051640"/>
            <a:chOff x="72720" y="4601520"/>
            <a:chExt cx="2337480" cy="2051640"/>
          </a:xfrm>
        </p:grpSpPr>
        <p:pic>
          <p:nvPicPr>
            <p:cNvPr id="260" name="Графіка 9" descr="Пристрій гучного зв’язку"/>
            <p:cNvPicPr/>
            <p:nvPr/>
          </p:nvPicPr>
          <p:blipFill>
            <a:blip r:embed="rId4"/>
            <a:stretch/>
          </p:blipFill>
          <p:spPr>
            <a:xfrm>
              <a:off x="1260720" y="4601520"/>
              <a:ext cx="1149480" cy="1149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1" name="Графіка 63" descr="Чоловік"/>
            <p:cNvPicPr/>
            <p:nvPr/>
          </p:nvPicPr>
          <p:blipFill>
            <a:blip r:embed="rId3"/>
            <a:stretch/>
          </p:blipFill>
          <p:spPr>
            <a:xfrm>
              <a:off x="72720" y="4736520"/>
              <a:ext cx="1865160" cy="19166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2" name="CustomShape 9"/>
          <p:cNvSpPr/>
          <p:nvPr/>
        </p:nvSpPr>
        <p:spPr>
          <a:xfrm>
            <a:off x="2628000" y="4077000"/>
            <a:ext cx="6514560" cy="258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uk-UA" sz="3200" b="0" strike="noStrike" spc="-1">
                <a:solidFill>
                  <a:srgbClr val="FFFF00"/>
                </a:solidFill>
                <a:latin typeface="Calibri"/>
                <a:ea typeface="DejaVu Sans"/>
              </a:rPr>
              <a:t>Відійти тим самим шляхом, яким рухались на безпечну відстань та негайно викликати рятувальників </a:t>
            </a:r>
            <a:r>
              <a:rPr lang="uk-UA" sz="3600" b="1" strike="noStrike" spc="-1">
                <a:solidFill>
                  <a:srgbClr val="FF0000"/>
                </a:solidFill>
                <a:latin typeface="Calibri"/>
                <a:ea typeface="DejaVu Sans"/>
              </a:rPr>
              <a:t>101</a:t>
            </a:r>
            <a:r>
              <a:rPr lang="uk-UA" sz="3200" b="0" strike="noStrike" spc="-1">
                <a:solidFill>
                  <a:srgbClr val="FFFF00"/>
                </a:solidFill>
                <a:latin typeface="Calibri"/>
                <a:ea typeface="DejaVu Sans"/>
              </a:rPr>
              <a:t>, поліцію </a:t>
            </a:r>
            <a:r>
              <a:rPr lang="uk-UA" sz="3600" b="1" strike="noStrike" spc="-1">
                <a:solidFill>
                  <a:srgbClr val="FF0000"/>
                </a:solidFill>
                <a:latin typeface="Calibri"/>
                <a:ea typeface="DejaVu Sans"/>
              </a:rPr>
              <a:t>102 </a:t>
            </a:r>
            <a:r>
              <a:rPr lang="uk-UA" sz="3200" b="0" strike="noStrike" spc="-1">
                <a:solidFill>
                  <a:srgbClr val="FFFF00"/>
                </a:solidFill>
                <a:latin typeface="Calibri"/>
                <a:ea typeface="DejaVu Sans"/>
              </a:rPr>
              <a:t>або повідомити про знахідку військових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263" name="Рисунок 17"/>
          <p:cNvPicPr/>
          <p:nvPr/>
        </p:nvPicPr>
        <p:blipFill>
          <a:blip r:embed="rId5"/>
          <a:stretch/>
        </p:blipFill>
        <p:spPr>
          <a:xfrm>
            <a:off x="67680" y="43920"/>
            <a:ext cx="763200" cy="763200"/>
          </a:xfrm>
          <a:prstGeom prst="rect">
            <a:avLst/>
          </a:prstGeom>
          <a:ln>
            <a:noFill/>
          </a:ln>
        </p:spPr>
      </p:pic>
      <p:sp>
        <p:nvSpPr>
          <p:cNvPr id="264" name="CustomShape 10"/>
          <p:cNvSpPr/>
          <p:nvPr/>
        </p:nvSpPr>
        <p:spPr>
          <a:xfrm>
            <a:off x="1534320" y="2314800"/>
            <a:ext cx="1078560" cy="776520"/>
          </a:xfrm>
          <a:prstGeom prst="cloudCallout">
            <a:avLst>
              <a:gd name="adj1" fmla="val -79983"/>
              <a:gd name="adj2" fmla="val 23465"/>
            </a:avLst>
          </a:prstGeom>
          <a:solidFill>
            <a:srgbClr val="FF3300"/>
          </a:solidFill>
          <a:ln>
            <a:solidFill>
              <a:srgbClr val="F96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6600" b="1" strike="noStrike" spc="-1">
                <a:solidFill>
                  <a:srgbClr val="480000"/>
                </a:solidFill>
                <a:latin typeface="Times New Roman"/>
                <a:ea typeface="DejaVu Sans"/>
              </a:rPr>
              <a:t>!</a:t>
            </a:r>
            <a:endParaRPr lang="uk-UA" sz="6600" b="0" strike="noStrike" spc="-1">
              <a:latin typeface="Arial"/>
            </a:endParaRPr>
          </a:p>
        </p:txBody>
      </p:sp>
      <p:pic>
        <p:nvPicPr>
          <p:cNvPr id="265" name="Рисунок 264"/>
          <p:cNvPicPr/>
          <p:nvPr/>
        </p:nvPicPr>
        <p:blipFill>
          <a:blip r:embed="rId6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460440" y="714240"/>
            <a:ext cx="8403480" cy="5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"/>
          <p:cNvSpPr/>
          <p:nvPr/>
        </p:nvSpPr>
        <p:spPr>
          <a:xfrm>
            <a:off x="380052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3"/>
          <p:cNvSpPr/>
          <p:nvPr/>
        </p:nvSpPr>
        <p:spPr>
          <a:xfrm>
            <a:off x="61448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CustomShape 4"/>
          <p:cNvSpPr/>
          <p:nvPr/>
        </p:nvSpPr>
        <p:spPr>
          <a:xfrm>
            <a:off x="64634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CustomShape 5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1" name="Рисунок 2"/>
          <p:cNvPicPr/>
          <p:nvPr/>
        </p:nvPicPr>
        <p:blipFill>
          <a:blip r:embed="rId2"/>
          <a:stretch/>
        </p:blipFill>
        <p:spPr>
          <a:xfrm>
            <a:off x="16920" y="5400"/>
            <a:ext cx="9106920" cy="6904080"/>
          </a:xfrm>
          <a:prstGeom prst="rect">
            <a:avLst/>
          </a:prstGeom>
          <a:ln>
            <a:noFill/>
          </a:ln>
        </p:spPr>
      </p:pic>
      <p:pic>
        <p:nvPicPr>
          <p:cNvPr id="272" name="Рисунок 1"/>
          <p:cNvPicPr/>
          <p:nvPr/>
        </p:nvPicPr>
        <p:blipFill>
          <a:blip r:embed="rId3"/>
          <a:stretch/>
        </p:blipFill>
        <p:spPr>
          <a:xfrm>
            <a:off x="1178640" y="5013000"/>
            <a:ext cx="6820560" cy="3415680"/>
          </a:xfrm>
          <a:prstGeom prst="rect">
            <a:avLst/>
          </a:prstGeom>
          <a:ln>
            <a:noFill/>
          </a:ln>
        </p:spPr>
      </p:pic>
      <p:pic>
        <p:nvPicPr>
          <p:cNvPr id="273" name="Рисунок 18"/>
          <p:cNvPicPr/>
          <p:nvPr/>
        </p:nvPicPr>
        <p:blipFill>
          <a:blip r:embed="rId4"/>
          <a:stretch/>
        </p:blipFill>
        <p:spPr>
          <a:xfrm>
            <a:off x="62280" y="45720"/>
            <a:ext cx="971640" cy="971640"/>
          </a:xfrm>
          <a:prstGeom prst="rect">
            <a:avLst/>
          </a:prstGeom>
          <a:ln>
            <a:noFill/>
          </a:ln>
        </p:spPr>
      </p:pic>
      <p:pic>
        <p:nvPicPr>
          <p:cNvPr id="274" name="Рисунок 273"/>
          <p:cNvPicPr/>
          <p:nvPr/>
        </p:nvPicPr>
        <p:blipFill>
          <a:blip r:embed="rId5"/>
          <a:stretch/>
        </p:blipFill>
        <p:spPr>
          <a:xfrm>
            <a:off x="8280360" y="144000"/>
            <a:ext cx="719280" cy="86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9135360" cy="685656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12960" y="1440000"/>
            <a:ext cx="9117360" cy="167364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  <a:ea typeface="DejaVu Sans"/>
              </a:rPr>
              <a:t>                                           Пам'ятай!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  <a:ea typeface="DejaVu Sans"/>
              </a:rPr>
              <a:t>Всі міни та боєприпаси, які не розірвалися та їх елементи є 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  <a:ea typeface="DejaVu Sans"/>
              </a:rPr>
              <a:t>вибухонебезпечними 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  <a:ea typeface="DejaVu Sans"/>
              </a:rPr>
              <a:t>предметами та становлять смертельну небезпеку! </a:t>
            </a:r>
            <a:endParaRPr lang="uk-UA" sz="2600" b="0" strike="noStrike" spc="-1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6714000" y="6356520"/>
            <a:ext cx="56772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r">
              <a:lnSpc>
                <a:spcPct val="100000"/>
              </a:lnSpc>
              <a:spcAft>
                <a:spcPts val="601"/>
              </a:spcAft>
            </a:pPr>
            <a:fld id="{3278E36B-BC12-4B1A-9C06-040FC7D34124}" type="slidenum"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2</a:t>
            </a:fld>
            <a:endParaRPr lang="uk-UA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254160" y="4392000"/>
            <a:ext cx="8745480" cy="88164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  <a:ea typeface="DejaVu Sans"/>
              </a:rPr>
              <a:t>                ВИБУХОНЕБЕЗПЕЧНІ ПРЕДМЕТИ</a:t>
            </a:r>
            <a:br/>
            <a:r>
              <a:rPr lang="uk-UA" sz="2600" b="1" strike="noStrike" spc="-1">
                <a:solidFill>
                  <a:srgbClr val="FFFF00"/>
                </a:solidFill>
                <a:latin typeface="Times New Roman"/>
                <a:ea typeface="DejaVu Sans"/>
              </a:rPr>
              <a:t>можуть травмувати чи навіть вбити тебе і тих хто поруч!</a:t>
            </a:r>
            <a:endParaRPr lang="uk-UA" sz="2600" b="0" strike="noStrike" spc="-1">
              <a:latin typeface="Arial"/>
            </a:endParaRPr>
          </a:p>
        </p:txBody>
      </p:sp>
      <p:sp>
        <p:nvSpPr>
          <p:cNvPr id="94" name="CustomShape 4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5" name="Рисунок 2" descr="Зображення, що містить зупинка, знак, червоний, малювання&#10;&#10;Автоматично згенерований опис"/>
          <p:cNvPicPr/>
          <p:nvPr/>
        </p:nvPicPr>
        <p:blipFill>
          <a:blip r:embed="rId3"/>
          <a:srcRect l="62198" t="13367" r="2857" b="4143"/>
          <a:stretch/>
        </p:blipFill>
        <p:spPr>
          <a:xfrm>
            <a:off x="7929720" y="23760"/>
            <a:ext cx="1205640" cy="1243800"/>
          </a:xfrm>
          <a:prstGeom prst="rect">
            <a:avLst/>
          </a:prstGeom>
          <a:ln>
            <a:noFill/>
          </a:ln>
        </p:spPr>
      </p:pic>
      <p:pic>
        <p:nvPicPr>
          <p:cNvPr id="96" name="Рисунок 10"/>
          <p:cNvPicPr/>
          <p:nvPr/>
        </p:nvPicPr>
        <p:blipFill>
          <a:blip r:embed="rId4"/>
          <a:stretch/>
        </p:blipFill>
        <p:spPr>
          <a:xfrm>
            <a:off x="67680" y="43920"/>
            <a:ext cx="763200" cy="763200"/>
          </a:xfrm>
          <a:prstGeom prst="rect">
            <a:avLst/>
          </a:prstGeom>
          <a:ln>
            <a:noFill/>
          </a:ln>
        </p:spPr>
      </p:pic>
      <p:pic>
        <p:nvPicPr>
          <p:cNvPr id="97" name="Рисунок 96"/>
          <p:cNvPicPr/>
          <p:nvPr/>
        </p:nvPicPr>
        <p:blipFill>
          <a:blip r:embed="rId5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8640" y="0"/>
            <a:ext cx="9135360" cy="68565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4000" b="1" strike="noStrike" spc="-1">
                <a:solidFill>
                  <a:srgbClr val="FFFFFF"/>
                </a:solidFill>
                <a:latin typeface="Times New Roman"/>
              </a:rPr>
              <a:t>МІННІ НЕБЕЗПЕКИ:</a:t>
            </a:r>
            <a:endParaRPr lang="uk-UA" sz="4000" b="0" strike="noStrike" spc="-1"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646560" y="955440"/>
            <a:ext cx="4606920" cy="415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3"/>
          <p:cNvSpPr/>
          <p:nvPr/>
        </p:nvSpPr>
        <p:spPr>
          <a:xfrm>
            <a:off x="6714000" y="6356520"/>
            <a:ext cx="56772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r">
              <a:lnSpc>
                <a:spcPct val="100000"/>
              </a:lnSpc>
              <a:spcAft>
                <a:spcPts val="601"/>
              </a:spcAft>
            </a:pPr>
            <a:fld id="{0D52828F-71B5-4454-AEBB-06E9C66E7EB9}" type="slidenum"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3</a:t>
            </a:fld>
            <a:endParaRPr lang="uk-UA" sz="1200" b="0" strike="noStrike" spc="-1">
              <a:latin typeface="Arial"/>
            </a:endParaRPr>
          </a:p>
        </p:txBody>
      </p:sp>
      <p:sp>
        <p:nvSpPr>
          <p:cNvPr id="101" name="CustomShape 4"/>
          <p:cNvSpPr/>
          <p:nvPr/>
        </p:nvSpPr>
        <p:spPr>
          <a:xfrm>
            <a:off x="801000" y="3141000"/>
            <a:ext cx="5126760" cy="214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5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3" name="Рисунок 2_0" descr="Зображення, що містить зупинка, знак, червоний, малювання&#10;&#10;Автоматично згенерований опис"/>
          <p:cNvPicPr/>
          <p:nvPr/>
        </p:nvPicPr>
        <p:blipFill>
          <a:blip r:embed="rId3"/>
          <a:srcRect l="62198" t="13367" r="2857" b="4143"/>
          <a:stretch/>
        </p:blipFill>
        <p:spPr>
          <a:xfrm>
            <a:off x="7929720" y="23760"/>
            <a:ext cx="1205640" cy="1243800"/>
          </a:xfrm>
          <a:prstGeom prst="rect">
            <a:avLst/>
          </a:prstGeom>
          <a:ln>
            <a:noFill/>
          </a:ln>
        </p:spPr>
      </p:pic>
      <p:pic>
        <p:nvPicPr>
          <p:cNvPr id="104" name="Рисунок 10_0"/>
          <p:cNvPicPr/>
          <p:nvPr/>
        </p:nvPicPr>
        <p:blipFill>
          <a:blip r:embed="rId4"/>
          <a:stretch/>
        </p:blipFill>
        <p:spPr>
          <a:xfrm>
            <a:off x="67680" y="43920"/>
            <a:ext cx="763200" cy="763200"/>
          </a:xfrm>
          <a:prstGeom prst="rect">
            <a:avLst/>
          </a:prstGeom>
          <a:ln>
            <a:noFill/>
          </a:ln>
        </p:spPr>
      </p:pic>
      <p:sp>
        <p:nvSpPr>
          <p:cNvPr id="105" name="CustomShape 6"/>
          <p:cNvSpPr/>
          <p:nvPr/>
        </p:nvSpPr>
        <p:spPr>
          <a:xfrm>
            <a:off x="646560" y="648000"/>
            <a:ext cx="8065080" cy="615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</a:rPr>
              <a:t>                               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</a:rPr>
              <a:t>1. ВИДИ МІН: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</a:rPr>
              <a:t> - протипіхотні: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</a:rPr>
              <a:t>- фугасні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</a:rPr>
              <a:t>- осколкові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</a:rPr>
              <a:t>- протитранспортні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</a:rPr>
              <a:t>2. БОЄПРИПАСИ, ЩО НЕ ВИБУХНУЛИ;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</a:rPr>
              <a:t>3. ЗАЛИШЕНІ ВИБУХОНЕБЕЗПЕЧНІ БОЄПРИПАСИ;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</a:rPr>
              <a:t>4. ДЕТОНАТОРИ (ЗАПАЛИ, ПІДРИВНИКИ);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</a:rPr>
              <a:t>5. САМОРОБНІ ВИБУХОВІ ПРИСТРОЇ ТА МІНИ-ПАСТКИ;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</a:rPr>
              <a:t>6. МІНИ-ПАСТКИ;</a:t>
            </a:r>
            <a:endParaRPr lang="uk-UA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600" b="1" strike="noStrike" spc="-1">
                <a:solidFill>
                  <a:srgbClr val="FFFF00"/>
                </a:solidFill>
                <a:latin typeface="Times New Roman"/>
              </a:rPr>
              <a:t>7. НАБОЇ</a:t>
            </a:r>
            <a:endParaRPr lang="uk-UA" sz="2600" b="0" strike="noStrike" spc="-1">
              <a:latin typeface="Arial"/>
            </a:endParaRPr>
          </a:p>
        </p:txBody>
      </p:sp>
      <p:pic>
        <p:nvPicPr>
          <p:cNvPr id="106" name="Рисунок 105"/>
          <p:cNvPicPr/>
          <p:nvPr/>
        </p:nvPicPr>
        <p:blipFill>
          <a:blip r:embed="rId5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241920" y="836640"/>
            <a:ext cx="3120120" cy="199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en-US" sz="2900" b="1" strike="noStrike" cap="all" spc="239">
                <a:solidFill>
                  <a:srgbClr val="FFFFFF"/>
                </a:solidFill>
                <a:latin typeface="Calibri"/>
                <a:ea typeface="DejaVu Sans"/>
              </a:rPr>
              <a:t>запам’ятай як виглядає небезпека!</a:t>
            </a:r>
            <a:endParaRPr lang="uk-UA" sz="29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29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 </a:t>
            </a:r>
            <a:endParaRPr lang="uk-UA" sz="2900" b="0" strike="noStrike" spc="-1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380052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" name="CustomShape 3"/>
          <p:cNvSpPr/>
          <p:nvPr/>
        </p:nvSpPr>
        <p:spPr>
          <a:xfrm>
            <a:off x="61448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" name="CustomShape 4"/>
          <p:cNvSpPr/>
          <p:nvPr/>
        </p:nvSpPr>
        <p:spPr>
          <a:xfrm>
            <a:off x="64634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1" name="Picture 6_0"/>
          <p:cNvPicPr/>
          <p:nvPr/>
        </p:nvPicPr>
        <p:blipFill>
          <a:blip r:embed="rId2"/>
          <a:srcRect l="3976" r="3550"/>
          <a:stretch/>
        </p:blipFill>
        <p:spPr>
          <a:xfrm>
            <a:off x="3490200" y="0"/>
            <a:ext cx="2788200" cy="2223720"/>
          </a:xfrm>
          <a:prstGeom prst="rect">
            <a:avLst/>
          </a:prstGeom>
          <a:ln>
            <a:noFill/>
          </a:ln>
        </p:spPr>
      </p:pic>
      <p:pic>
        <p:nvPicPr>
          <p:cNvPr id="112" name="Рисунок 21_0"/>
          <p:cNvPicPr/>
          <p:nvPr/>
        </p:nvPicPr>
        <p:blipFill>
          <a:blip r:embed="rId3"/>
          <a:srcRect l="1707" r="6129"/>
          <a:stretch/>
        </p:blipFill>
        <p:spPr>
          <a:xfrm>
            <a:off x="6348600" y="-16560"/>
            <a:ext cx="2788200" cy="2265480"/>
          </a:xfrm>
          <a:prstGeom prst="rect">
            <a:avLst/>
          </a:prstGeom>
          <a:ln>
            <a:noFill/>
          </a:ln>
        </p:spPr>
      </p:pic>
      <p:pic>
        <p:nvPicPr>
          <p:cNvPr id="113" name="Picture 2_0"/>
          <p:cNvPicPr/>
          <p:nvPr/>
        </p:nvPicPr>
        <p:blipFill>
          <a:blip r:embed="rId4"/>
          <a:srcRect r="7594"/>
          <a:stretch/>
        </p:blipFill>
        <p:spPr>
          <a:xfrm>
            <a:off x="3490200" y="2316600"/>
            <a:ext cx="2788200" cy="2207160"/>
          </a:xfrm>
          <a:prstGeom prst="rect">
            <a:avLst/>
          </a:prstGeom>
          <a:ln>
            <a:noFill/>
          </a:ln>
        </p:spPr>
      </p:pic>
      <p:pic>
        <p:nvPicPr>
          <p:cNvPr id="114" name="Picture 3_0"/>
          <p:cNvPicPr/>
          <p:nvPr/>
        </p:nvPicPr>
        <p:blipFill>
          <a:blip r:embed="rId5"/>
          <a:srcRect l="6452" r="2926"/>
          <a:stretch/>
        </p:blipFill>
        <p:spPr>
          <a:xfrm>
            <a:off x="6348600" y="2316600"/>
            <a:ext cx="2788200" cy="2207160"/>
          </a:xfrm>
          <a:prstGeom prst="rect">
            <a:avLst/>
          </a:prstGeom>
          <a:ln>
            <a:noFill/>
          </a:ln>
        </p:spPr>
      </p:pic>
      <p:pic>
        <p:nvPicPr>
          <p:cNvPr id="115" name="Рисунок 22_0"/>
          <p:cNvPicPr/>
          <p:nvPr/>
        </p:nvPicPr>
        <p:blipFill>
          <a:blip r:embed="rId6"/>
          <a:srcRect t="12906" r="5" b="5"/>
          <a:stretch/>
        </p:blipFill>
        <p:spPr>
          <a:xfrm>
            <a:off x="3490200" y="4616640"/>
            <a:ext cx="2788200" cy="2239920"/>
          </a:xfrm>
          <a:prstGeom prst="rect">
            <a:avLst/>
          </a:prstGeom>
          <a:ln>
            <a:noFill/>
          </a:ln>
        </p:spPr>
      </p:pic>
      <p:pic>
        <p:nvPicPr>
          <p:cNvPr id="116" name="Picture 4_0"/>
          <p:cNvPicPr/>
          <p:nvPr/>
        </p:nvPicPr>
        <p:blipFill>
          <a:blip r:embed="rId7"/>
          <a:srcRect l="4086" r="785"/>
          <a:stretch/>
        </p:blipFill>
        <p:spPr>
          <a:xfrm>
            <a:off x="6348600" y="4607280"/>
            <a:ext cx="2788200" cy="2249280"/>
          </a:xfrm>
          <a:prstGeom prst="rect">
            <a:avLst/>
          </a:prstGeom>
          <a:ln>
            <a:noFill/>
          </a:ln>
        </p:spPr>
      </p:pic>
      <p:sp>
        <p:nvSpPr>
          <p:cNvPr id="117" name="CustomShape 5"/>
          <p:cNvSpPr/>
          <p:nvPr/>
        </p:nvSpPr>
        <p:spPr>
          <a:xfrm>
            <a:off x="8138160" y="6356520"/>
            <a:ext cx="3758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r">
              <a:lnSpc>
                <a:spcPct val="100000"/>
              </a:lnSpc>
              <a:spcAft>
                <a:spcPts val="601"/>
              </a:spcAft>
            </a:pPr>
            <a:fld id="{E4AD42AA-3A0A-48EC-BFA8-16D0B2450A88}" type="slidenum">
              <a:rPr lang="en-US" sz="1000" b="0" strike="noStrike" spc="-1">
                <a:solidFill>
                  <a:srgbClr val="FFFFFF"/>
                </a:solidFill>
                <a:latin typeface="Calibri"/>
                <a:ea typeface="DejaVu Sans"/>
              </a:rPr>
              <a:t>4</a:t>
            </a:fld>
            <a:endParaRPr lang="uk-UA" sz="1000" b="0" strike="noStrike" spc="-1">
              <a:latin typeface="Arial"/>
            </a:endParaRPr>
          </a:p>
        </p:txBody>
      </p:sp>
      <p:sp>
        <p:nvSpPr>
          <p:cNvPr id="118" name="CustomShape 6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7"/>
          <p:cNvSpPr/>
          <p:nvPr/>
        </p:nvSpPr>
        <p:spPr>
          <a:xfrm>
            <a:off x="241920" y="2749320"/>
            <a:ext cx="3178080" cy="13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uk-UA" sz="2800" b="0" strike="noStrike" spc="-1">
                <a:solidFill>
                  <a:srgbClr val="FFFF00"/>
                </a:solidFill>
                <a:latin typeface="Calibri"/>
                <a:ea typeface="DejaVu Sans"/>
              </a:rPr>
              <a:t>Міни – непомітна смертельна небезпека!</a:t>
            </a:r>
            <a:endParaRPr lang="uk-UA" sz="2800" b="0" strike="noStrike" spc="-1">
              <a:latin typeface="Arial"/>
            </a:endParaRPr>
          </a:p>
        </p:txBody>
      </p:sp>
      <p:sp>
        <p:nvSpPr>
          <p:cNvPr id="120" name="CustomShape 8"/>
          <p:cNvSpPr/>
          <p:nvPr/>
        </p:nvSpPr>
        <p:spPr>
          <a:xfrm>
            <a:off x="241920" y="4525200"/>
            <a:ext cx="3358440" cy="20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uk-UA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Побачив щось подібне</a:t>
            </a:r>
            <a:r>
              <a:rPr lang="ru-RU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 ‒ </a:t>
            </a:r>
            <a:br/>
            <a:r>
              <a:rPr lang="ru-RU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не підходь і </a:t>
            </a:r>
            <a:br/>
            <a:r>
              <a:rPr lang="ru-RU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не торкайся!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121" name="Рисунок 4_1"/>
          <p:cNvPicPr/>
          <p:nvPr/>
        </p:nvPicPr>
        <p:blipFill>
          <a:blip r:embed="rId8"/>
          <a:stretch/>
        </p:blipFill>
        <p:spPr>
          <a:xfrm>
            <a:off x="78120" y="7920"/>
            <a:ext cx="763200" cy="763200"/>
          </a:xfrm>
          <a:prstGeom prst="rect">
            <a:avLst/>
          </a:prstGeom>
          <a:ln>
            <a:noFill/>
          </a:ln>
        </p:spPr>
      </p:pic>
      <p:pic>
        <p:nvPicPr>
          <p:cNvPr id="122" name="Рисунок 121"/>
          <p:cNvPicPr/>
          <p:nvPr/>
        </p:nvPicPr>
        <p:blipFill>
          <a:blip r:embed="rId9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323640" y="372960"/>
            <a:ext cx="2934360" cy="238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lang="en-US" sz="2900" b="1" strike="noStrike" cap="all" spc="239">
                <a:solidFill>
                  <a:srgbClr val="FFFFFF"/>
                </a:solidFill>
                <a:latin typeface="Calibri"/>
                <a:ea typeface="DejaVu Sans"/>
              </a:rPr>
              <a:t>запам’ятай як виглядає небезпека!</a:t>
            </a:r>
            <a:endParaRPr lang="uk-UA" sz="29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29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 </a:t>
            </a:r>
            <a:endParaRPr lang="uk-UA" sz="2900" b="0" strike="noStrike" spc="-1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380052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CustomShape 3"/>
          <p:cNvSpPr/>
          <p:nvPr/>
        </p:nvSpPr>
        <p:spPr>
          <a:xfrm>
            <a:off x="61448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CustomShape 4"/>
          <p:cNvSpPr/>
          <p:nvPr/>
        </p:nvSpPr>
        <p:spPr>
          <a:xfrm>
            <a:off x="6463440" y="-3491280"/>
            <a:ext cx="6732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7" name="Picture 4" descr="http://novayagazeta-ug.ru/system/files/styles/body_main_img_720/private/news/01-2015/foto_53_0.jpg?itok=FXODgGP5"/>
          <p:cNvPicPr/>
          <p:nvPr/>
        </p:nvPicPr>
        <p:blipFill>
          <a:blip r:embed="rId2"/>
          <a:srcRect l="19019" r="4186" b="2"/>
          <a:stretch/>
        </p:blipFill>
        <p:spPr>
          <a:xfrm>
            <a:off x="3490200" y="0"/>
            <a:ext cx="2788200" cy="2223720"/>
          </a:xfrm>
          <a:prstGeom prst="rect">
            <a:avLst/>
          </a:prstGeom>
          <a:ln>
            <a:noFill/>
          </a:ln>
        </p:spPr>
      </p:pic>
      <p:pic>
        <p:nvPicPr>
          <p:cNvPr id="128" name="Рисунок 32" descr="ргд на растяжке.jpeg"/>
          <p:cNvPicPr/>
          <p:nvPr/>
        </p:nvPicPr>
        <p:blipFill>
          <a:blip r:embed="rId3"/>
          <a:srcRect l="6988"/>
          <a:stretch/>
        </p:blipFill>
        <p:spPr>
          <a:xfrm>
            <a:off x="6348600" y="-16560"/>
            <a:ext cx="2788200" cy="2265480"/>
          </a:xfrm>
          <a:prstGeom prst="rect">
            <a:avLst/>
          </a:prstGeom>
          <a:ln>
            <a:noFill/>
          </a:ln>
        </p:spPr>
      </p:pic>
      <p:pic>
        <p:nvPicPr>
          <p:cNvPr id="129" name="Picture 6" descr="http://images.aif.ru/004/495/79202c442eb4a7ae9dfe5e2e96652e6f.JPG"/>
          <p:cNvPicPr/>
          <p:nvPr/>
        </p:nvPicPr>
        <p:blipFill>
          <a:blip r:embed="rId4"/>
          <a:srcRect l="6266" r="9738"/>
          <a:stretch/>
        </p:blipFill>
        <p:spPr>
          <a:xfrm>
            <a:off x="3490200" y="2316600"/>
            <a:ext cx="2788200" cy="2207160"/>
          </a:xfrm>
          <a:prstGeom prst="rect">
            <a:avLst/>
          </a:prstGeom>
          <a:ln>
            <a:noFill/>
          </a:ln>
        </p:spPr>
      </p:pic>
      <p:pic>
        <p:nvPicPr>
          <p:cNvPr id="130" name="Picture 6" descr="http://storage.novorosinform.org/cache/a/5/IMG_1892_Kalachov_Oleg_Golan_Hight.jpg/w644h387.jpg"/>
          <p:cNvPicPr/>
          <p:nvPr/>
        </p:nvPicPr>
        <p:blipFill>
          <a:blip r:embed="rId5"/>
          <a:srcRect l="9376" r="5364"/>
          <a:stretch/>
        </p:blipFill>
        <p:spPr>
          <a:xfrm>
            <a:off x="6348600" y="2316600"/>
            <a:ext cx="2788200" cy="2207160"/>
          </a:xfrm>
          <a:prstGeom prst="rect">
            <a:avLst/>
          </a:prstGeom>
          <a:ln>
            <a:noFill/>
          </a:ln>
        </p:spPr>
      </p:pic>
      <p:pic>
        <p:nvPicPr>
          <p:cNvPr id="131" name="Рисунок 31" descr="Зображення, що містить надворі, старий, бруд, сидить&#10;&#10;Автоматично згенерований опис"/>
          <p:cNvPicPr/>
          <p:nvPr/>
        </p:nvPicPr>
        <p:blipFill>
          <a:blip r:embed="rId6"/>
          <a:srcRect l="1370" r="15875"/>
          <a:stretch/>
        </p:blipFill>
        <p:spPr>
          <a:xfrm>
            <a:off x="3490200" y="4616640"/>
            <a:ext cx="2788200" cy="2239920"/>
          </a:xfrm>
          <a:prstGeom prst="rect">
            <a:avLst/>
          </a:prstGeom>
          <a:ln>
            <a:noFill/>
          </a:ln>
        </p:spPr>
      </p:pic>
      <p:pic>
        <p:nvPicPr>
          <p:cNvPr id="132" name="Picture 10" descr="https://pp.vk.me/c618524/v618524227/1969c/UIvzPPXDvrg.jpg"/>
          <p:cNvPicPr/>
          <p:nvPr/>
        </p:nvPicPr>
        <p:blipFill>
          <a:blip r:embed="rId7"/>
          <a:srcRect t="5176" r="-6" b="34316"/>
          <a:stretch/>
        </p:blipFill>
        <p:spPr>
          <a:xfrm>
            <a:off x="6348600" y="4607280"/>
            <a:ext cx="2788200" cy="2249280"/>
          </a:xfrm>
          <a:prstGeom prst="rect">
            <a:avLst/>
          </a:prstGeom>
          <a:ln>
            <a:noFill/>
          </a:ln>
        </p:spPr>
      </p:pic>
      <p:sp>
        <p:nvSpPr>
          <p:cNvPr id="133" name="CustomShape 5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6"/>
          <p:cNvSpPr/>
          <p:nvPr/>
        </p:nvSpPr>
        <p:spPr>
          <a:xfrm>
            <a:off x="323640" y="2781000"/>
            <a:ext cx="3307320" cy="13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2800" b="0" strike="noStrike" spc="-1">
                <a:solidFill>
                  <a:srgbClr val="FFFF00"/>
                </a:solidFill>
                <a:latin typeface="Calibri"/>
                <a:ea typeface="DejaVu Sans"/>
              </a:rPr>
              <a:t>Це не іграшки і не метал—</a:t>
            </a:r>
            <a:r>
              <a:rPr lang="uk-UA" sz="2800" b="0" strike="noStrike" spc="-1">
                <a:solidFill>
                  <a:srgbClr val="FFFF00"/>
                </a:solidFill>
                <a:latin typeface="Calibri"/>
                <a:ea typeface="DejaVu Sans"/>
              </a:rPr>
              <a:t>це</a:t>
            </a:r>
            <a:r>
              <a:rPr lang="ru-RU" sz="2800" b="0" strike="noStrike" spc="-1">
                <a:solidFill>
                  <a:srgbClr val="FFFF00"/>
                </a:solidFill>
                <a:latin typeface="Calibri"/>
                <a:ea typeface="DejaVu Sans"/>
              </a:rPr>
              <a:t> велика небезпека!</a:t>
            </a:r>
            <a:endParaRPr lang="uk-UA" sz="2800" b="0" strike="noStrike" spc="-1">
              <a:latin typeface="Arial"/>
            </a:endParaRPr>
          </a:p>
        </p:txBody>
      </p:sp>
      <p:sp>
        <p:nvSpPr>
          <p:cNvPr id="135" name="CustomShape 7"/>
          <p:cNvSpPr/>
          <p:nvPr/>
        </p:nvSpPr>
        <p:spPr>
          <a:xfrm>
            <a:off x="-360" y="4671360"/>
            <a:ext cx="3420360" cy="20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ru-RU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Побачив щось подібне—не підходь і не торкайся!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136" name="Рисунок 16"/>
          <p:cNvPicPr/>
          <p:nvPr/>
        </p:nvPicPr>
        <p:blipFill>
          <a:blip r:embed="rId8"/>
          <a:stretch/>
        </p:blipFill>
        <p:spPr>
          <a:xfrm>
            <a:off x="67680" y="43920"/>
            <a:ext cx="763200" cy="763200"/>
          </a:xfrm>
          <a:prstGeom prst="rect">
            <a:avLst/>
          </a:prstGeom>
          <a:ln>
            <a:noFill/>
          </a:ln>
        </p:spPr>
      </p:pic>
      <p:pic>
        <p:nvPicPr>
          <p:cNvPr id="137" name="Рисунок 136"/>
          <p:cNvPicPr/>
          <p:nvPr/>
        </p:nvPicPr>
        <p:blipFill>
          <a:blip r:embed="rId9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739080" y="50400"/>
            <a:ext cx="2855520" cy="238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2900" b="1" strike="noStrike" cap="all" spc="239">
                <a:solidFill>
                  <a:srgbClr val="FFFFFF"/>
                </a:solidFill>
                <a:latin typeface="Calibri"/>
                <a:ea typeface="DejaVu Sans"/>
              </a:rPr>
              <a:t>запам’ятай як виглядає небезпека!</a:t>
            </a:r>
            <a:endParaRPr lang="uk-UA" sz="29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29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 </a:t>
            </a:r>
            <a:endParaRPr lang="uk-UA" sz="2900" b="0" strike="noStrike" spc="-1">
              <a:latin typeface="Arial"/>
            </a:endParaRPr>
          </a:p>
        </p:txBody>
      </p:sp>
      <p:pic>
        <p:nvPicPr>
          <p:cNvPr id="139" name="Рисунок 19"/>
          <p:cNvPicPr/>
          <p:nvPr/>
        </p:nvPicPr>
        <p:blipFill>
          <a:blip r:embed="rId2"/>
          <a:srcRect l="28079" r="7765" b="12199"/>
          <a:stretch/>
        </p:blipFill>
        <p:spPr>
          <a:xfrm>
            <a:off x="6679440" y="118080"/>
            <a:ext cx="2283480" cy="2181600"/>
          </a:xfrm>
          <a:prstGeom prst="rect">
            <a:avLst/>
          </a:prstGeom>
          <a:ln>
            <a:noFill/>
          </a:ln>
        </p:spPr>
      </p:pic>
      <p:pic>
        <p:nvPicPr>
          <p:cNvPr id="140" name="Рисунок 17"/>
          <p:cNvPicPr/>
          <p:nvPr/>
        </p:nvPicPr>
        <p:blipFill>
          <a:blip r:embed="rId3"/>
          <a:srcRect l="12653" r="33915"/>
          <a:stretch/>
        </p:blipFill>
        <p:spPr>
          <a:xfrm>
            <a:off x="6597720" y="2531880"/>
            <a:ext cx="2446920" cy="1885320"/>
          </a:xfrm>
          <a:prstGeom prst="rect">
            <a:avLst/>
          </a:prstGeom>
          <a:ln>
            <a:noFill/>
          </a:ln>
        </p:spPr>
      </p:pic>
      <p:pic>
        <p:nvPicPr>
          <p:cNvPr id="141" name="Рисунок 16"/>
          <p:cNvPicPr/>
          <p:nvPr/>
        </p:nvPicPr>
        <p:blipFill>
          <a:blip r:embed="rId4"/>
          <a:srcRect l="16111" r="20791"/>
          <a:stretch/>
        </p:blipFill>
        <p:spPr>
          <a:xfrm>
            <a:off x="3490200" y="4616640"/>
            <a:ext cx="2120400" cy="2239920"/>
          </a:xfrm>
          <a:prstGeom prst="rect">
            <a:avLst/>
          </a:prstGeom>
          <a:ln>
            <a:noFill/>
          </a:ln>
        </p:spPr>
      </p:pic>
      <p:pic>
        <p:nvPicPr>
          <p:cNvPr id="142" name="Рисунок 20"/>
          <p:cNvPicPr/>
          <p:nvPr/>
        </p:nvPicPr>
        <p:blipFill>
          <a:blip r:embed="rId5"/>
          <a:srcRect l="23704" r="9411"/>
          <a:stretch/>
        </p:blipFill>
        <p:spPr>
          <a:xfrm>
            <a:off x="5677920" y="4607280"/>
            <a:ext cx="3459240" cy="2249280"/>
          </a:xfrm>
          <a:prstGeom prst="rect">
            <a:avLst/>
          </a:prstGeom>
          <a:ln>
            <a:noFill/>
          </a:ln>
        </p:spPr>
      </p:pic>
      <p:sp>
        <p:nvSpPr>
          <p:cNvPr id="143" name="CustomShape 2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3"/>
          <p:cNvSpPr/>
          <p:nvPr/>
        </p:nvSpPr>
        <p:spPr>
          <a:xfrm>
            <a:off x="287280" y="2425680"/>
            <a:ext cx="3307320" cy="179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2800" b="0" strike="noStrike" spc="-1">
                <a:solidFill>
                  <a:srgbClr val="FFFF00"/>
                </a:solidFill>
                <a:latin typeface="Calibri"/>
                <a:ea typeface="DejaVu Sans"/>
              </a:rPr>
              <a:t>Це не іграшки – </a:t>
            </a:r>
            <a:r>
              <a:rPr lang="uk-UA" sz="2800" b="0" strike="noStrike" spc="-1">
                <a:solidFill>
                  <a:srgbClr val="FFFF00"/>
                </a:solidFill>
                <a:latin typeface="Calibri"/>
                <a:ea typeface="DejaVu Sans"/>
              </a:rPr>
              <a:t>це</a:t>
            </a:r>
            <a:r>
              <a:rPr lang="ru-RU" sz="2800" b="0" strike="noStrike" spc="-1">
                <a:solidFill>
                  <a:srgbClr val="FFFF00"/>
                </a:solidFill>
                <a:latin typeface="Calibri"/>
                <a:ea typeface="DejaVu Sans"/>
              </a:rPr>
              <a:t> саморобні вибухові пристрої, вони дуже небезпечні! </a:t>
            </a:r>
            <a:endParaRPr lang="uk-UA" sz="2800" b="0" strike="noStrike" spc="-1">
              <a:latin typeface="Arial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-360" y="4671360"/>
            <a:ext cx="3420360" cy="20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ru-RU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Побачив щось подібне — не підходь і не торкайся!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146" name="Рисунок 12"/>
          <p:cNvPicPr/>
          <p:nvPr/>
        </p:nvPicPr>
        <p:blipFill>
          <a:blip r:embed="rId6"/>
          <a:stretch/>
        </p:blipFill>
        <p:spPr>
          <a:xfrm>
            <a:off x="67680" y="43920"/>
            <a:ext cx="763200" cy="763200"/>
          </a:xfrm>
          <a:prstGeom prst="rect">
            <a:avLst/>
          </a:prstGeom>
          <a:ln>
            <a:noFill/>
          </a:ln>
        </p:spPr>
      </p:pic>
      <p:pic>
        <p:nvPicPr>
          <p:cNvPr id="147" name="Рисунок 1"/>
          <p:cNvPicPr/>
          <p:nvPr/>
        </p:nvPicPr>
        <p:blipFill>
          <a:blip r:embed="rId7"/>
          <a:stretch/>
        </p:blipFill>
        <p:spPr>
          <a:xfrm>
            <a:off x="3421440" y="186840"/>
            <a:ext cx="3093480" cy="2112840"/>
          </a:xfrm>
          <a:prstGeom prst="rect">
            <a:avLst/>
          </a:prstGeom>
          <a:ln>
            <a:noFill/>
          </a:ln>
        </p:spPr>
      </p:pic>
      <p:pic>
        <p:nvPicPr>
          <p:cNvPr id="148" name="Рисунок 2"/>
          <p:cNvPicPr/>
          <p:nvPr/>
        </p:nvPicPr>
        <p:blipFill>
          <a:blip r:embed="rId8"/>
          <a:stretch/>
        </p:blipFill>
        <p:spPr>
          <a:xfrm>
            <a:off x="3476520" y="2564640"/>
            <a:ext cx="2966400" cy="1885320"/>
          </a:xfrm>
          <a:prstGeom prst="rect">
            <a:avLst/>
          </a:prstGeom>
          <a:ln>
            <a:noFill/>
          </a:ln>
        </p:spPr>
      </p:pic>
      <p:pic>
        <p:nvPicPr>
          <p:cNvPr id="149" name="Рисунок 148"/>
          <p:cNvPicPr/>
          <p:nvPr/>
        </p:nvPicPr>
        <p:blipFill>
          <a:blip r:embed="rId9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2"/>
          <p:cNvSpPr/>
          <p:nvPr/>
        </p:nvSpPr>
        <p:spPr>
          <a:xfrm>
            <a:off x="1331640" y="134280"/>
            <a:ext cx="67564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ОЗНАКИ САМОРОБНИХ ВИБУХОВИХ ПРИСТРОЇВ</a:t>
            </a:r>
            <a:endParaRPr lang="uk-UA" sz="2000" b="0" strike="noStrike" spc="-1">
              <a:latin typeface="Arial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2016720" y="390960"/>
            <a:ext cx="6664320" cy="22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400" algn="just">
              <a:lnSpc>
                <a:spcPct val="100000"/>
              </a:lnSpc>
              <a:buClr>
                <a:srgbClr val="FFFF00"/>
              </a:buClr>
              <a:buFont typeface="Wingdings" charset="2"/>
              <a:buChar char=""/>
            </a:pPr>
            <a:r>
              <a:rPr lang="uk-UA" sz="2000" b="0" strike="noStrike" spc="-1">
                <a:solidFill>
                  <a:srgbClr val="FFFF00"/>
                </a:solidFill>
                <a:latin typeface="Calibri"/>
                <a:ea typeface="DejaVu Sans"/>
              </a:rPr>
              <a:t>Наявність на виявленому предметі ізоляційної стрічки.</a:t>
            </a:r>
            <a:br/>
            <a:r>
              <a:rPr lang="uk-UA" sz="2000" b="0" strike="noStrike" spc="-1">
                <a:solidFill>
                  <a:srgbClr val="FFFF00"/>
                </a:solidFill>
                <a:latin typeface="Calibri"/>
                <a:ea typeface="DejaVu Sans"/>
              </a:rPr>
              <a:t>Наявність на знайденому предметі проводів, елементів живлення, радіоантен, годинникового механізму.</a:t>
            </a:r>
            <a:endParaRPr lang="uk-UA" sz="2000" b="0" strike="noStrike" spc="-1">
              <a:latin typeface="Arial"/>
            </a:endParaRPr>
          </a:p>
          <a:p>
            <a:pPr marL="285840" indent="-284400" algn="just">
              <a:lnSpc>
                <a:spcPct val="100000"/>
              </a:lnSpc>
              <a:buClr>
                <a:srgbClr val="FFFF00"/>
              </a:buClr>
              <a:buFont typeface="Wingdings" charset="2"/>
              <a:buChar char=""/>
            </a:pPr>
            <a:r>
              <a:rPr lang="uk-UA" sz="2000" b="0" strike="noStrike" spc="-1">
                <a:solidFill>
                  <a:srgbClr val="FFFF00"/>
                </a:solidFill>
                <a:latin typeface="Calibri"/>
                <a:ea typeface="DejaVu Sans"/>
              </a:rPr>
              <a:t>Підозрілі звуки, пищання, клацання, хід годинника, які йдуть від предмета. Мерехтіння лампочки, світлодіоди.</a:t>
            </a:r>
            <a:endParaRPr lang="uk-UA" sz="2000" b="0" strike="noStrike" spc="-1">
              <a:latin typeface="Arial"/>
            </a:endParaRPr>
          </a:p>
          <a:p>
            <a:pPr marL="285840" indent="-284400" algn="just">
              <a:lnSpc>
                <a:spcPct val="100000"/>
              </a:lnSpc>
              <a:buClr>
                <a:srgbClr val="FFFF00"/>
              </a:buClr>
              <a:buFont typeface="Wingdings" charset="2"/>
              <a:buChar char=""/>
            </a:pPr>
            <a:r>
              <a:rPr lang="uk-UA" sz="2000" b="0" strike="noStrike" spc="-1">
                <a:solidFill>
                  <a:srgbClr val="FFFF00"/>
                </a:solidFill>
                <a:latin typeface="Calibri"/>
                <a:ea typeface="DejaVu Sans"/>
              </a:rPr>
              <a:t>Від предмета виходить підозрілий запах   (наприклад запах мигдалю чи бензину).</a:t>
            </a:r>
            <a:endParaRPr lang="uk-UA" sz="2000" b="0" strike="noStrike" spc="-1">
              <a:latin typeface="Arial"/>
            </a:endParaRPr>
          </a:p>
        </p:txBody>
      </p:sp>
      <p:sp>
        <p:nvSpPr>
          <p:cNvPr id="153" name="CustomShape 4"/>
          <p:cNvSpPr/>
          <p:nvPr/>
        </p:nvSpPr>
        <p:spPr>
          <a:xfrm>
            <a:off x="2267640" y="2616840"/>
            <a:ext cx="6413040" cy="161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БУДЬТЕ УВАЖНІ!</a:t>
            </a:r>
            <a:endParaRPr lang="uk-UA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uk-UA" sz="2000" b="1" strike="noStrike" spc="-1">
                <a:solidFill>
                  <a:srgbClr val="8FAADC"/>
                </a:solidFill>
                <a:latin typeface="Calibri"/>
                <a:ea typeface="DejaVu Sans"/>
              </a:rPr>
              <a:t>Предмет може мати будь-який вигляд: сумка, згорток, пакет, бути без нагляду або біля скупчення великої кількості людей, поблизу вибухопожежонебезпечних місць, розташуванні різного роду комунікацій.</a:t>
            </a:r>
            <a:endParaRPr lang="uk-UA" sz="2000" b="0" strike="noStrike" spc="-1">
              <a:latin typeface="Arial"/>
            </a:endParaRPr>
          </a:p>
        </p:txBody>
      </p:sp>
      <p:sp>
        <p:nvSpPr>
          <p:cNvPr id="154" name="CustomShape 5"/>
          <p:cNvSpPr/>
          <p:nvPr/>
        </p:nvSpPr>
        <p:spPr>
          <a:xfrm>
            <a:off x="2195640" y="4365000"/>
            <a:ext cx="686664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C55A11"/>
                </a:solidFill>
                <a:latin typeface="Calibri"/>
                <a:ea typeface="DejaVu Sans"/>
              </a:rPr>
              <a:t>Негайно повідомити про знахідку представників поліції, аварійно-рятувальну службу, військовослужбовців або зателефонувати за номерами </a:t>
            </a:r>
            <a:r>
              <a:rPr lang="uk-UA" sz="1800" b="1" strike="noStrike" spc="-1">
                <a:solidFill>
                  <a:srgbClr val="FF0000"/>
                </a:solidFill>
                <a:latin typeface="Calibri"/>
                <a:ea typeface="DejaVu Sans"/>
              </a:rPr>
              <a:t>«101», «102», </a:t>
            </a:r>
            <a:r>
              <a:rPr lang="uk-UA" sz="1800" b="1" strike="noStrike" spc="-1">
                <a:solidFill>
                  <a:srgbClr val="FF3300"/>
                </a:solidFill>
                <a:latin typeface="Calibri"/>
                <a:ea typeface="DejaVu Sans"/>
              </a:rPr>
              <a:t>ПРИ ЦЬОМУ НЕ ВИКОРИСТОВУВАТИ МОБІЛЬНИЙ ТЕЛЕФОН ПОРУЧ З ПІДОЗРІЛИМ ПРЕДМЕТОМ!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55" name="Picture 2"/>
          <p:cNvPicPr/>
          <p:nvPr/>
        </p:nvPicPr>
        <p:blipFill>
          <a:blip r:embed="rId2"/>
          <a:srcRect l="42265" t="16441"/>
          <a:stretch/>
        </p:blipFill>
        <p:spPr>
          <a:xfrm>
            <a:off x="130320" y="700920"/>
            <a:ext cx="1841760" cy="1388880"/>
          </a:xfrm>
          <a:prstGeom prst="rect">
            <a:avLst/>
          </a:prstGeom>
          <a:ln w="9360">
            <a:noFill/>
          </a:ln>
        </p:spPr>
      </p:pic>
      <p:pic>
        <p:nvPicPr>
          <p:cNvPr id="156" name="Picture 3"/>
          <p:cNvPicPr/>
          <p:nvPr/>
        </p:nvPicPr>
        <p:blipFill>
          <a:blip r:embed="rId3"/>
          <a:stretch/>
        </p:blipFill>
        <p:spPr>
          <a:xfrm>
            <a:off x="102600" y="2036520"/>
            <a:ext cx="1878480" cy="1562400"/>
          </a:xfrm>
          <a:prstGeom prst="rect">
            <a:avLst/>
          </a:prstGeom>
          <a:ln w="9360">
            <a:noFill/>
          </a:ln>
        </p:spPr>
      </p:pic>
      <p:pic>
        <p:nvPicPr>
          <p:cNvPr id="157" name="3D-модель 2" descr="Mobile phone"/>
          <p:cNvPicPr/>
          <p:nvPr/>
        </p:nvPicPr>
        <p:blipFill>
          <a:blip r:embed="rId4"/>
          <a:stretch/>
        </p:blipFill>
        <p:spPr>
          <a:xfrm>
            <a:off x="675360" y="4090680"/>
            <a:ext cx="878040" cy="2135160"/>
          </a:xfrm>
          <a:prstGeom prst="rect">
            <a:avLst/>
          </a:prstGeom>
          <a:ln>
            <a:noFill/>
          </a:ln>
        </p:spPr>
      </p:pic>
      <p:sp>
        <p:nvSpPr>
          <p:cNvPr id="158" name="CustomShape 6"/>
          <p:cNvSpPr/>
          <p:nvPr/>
        </p:nvSpPr>
        <p:spPr>
          <a:xfrm>
            <a:off x="11160" y="6227280"/>
            <a:ext cx="90626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ru-RU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Побачив щось подібне—не підходь і не торкайся!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159" name="Рисунок 11"/>
          <p:cNvPicPr/>
          <p:nvPr/>
        </p:nvPicPr>
        <p:blipFill>
          <a:blip r:embed="rId5"/>
          <a:stretch/>
        </p:blipFill>
        <p:spPr>
          <a:xfrm>
            <a:off x="67680" y="43920"/>
            <a:ext cx="763200" cy="763200"/>
          </a:xfrm>
          <a:prstGeom prst="rect">
            <a:avLst/>
          </a:prstGeom>
          <a:ln>
            <a:noFill/>
          </a:ln>
        </p:spPr>
      </p:pic>
      <p:pic>
        <p:nvPicPr>
          <p:cNvPr id="160" name="Рисунок 159"/>
          <p:cNvPicPr/>
          <p:nvPr/>
        </p:nvPicPr>
        <p:blipFill>
          <a:blip r:embed="rId6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2"/>
          <p:cNvSpPr/>
          <p:nvPr/>
        </p:nvSpPr>
        <p:spPr>
          <a:xfrm>
            <a:off x="784080" y="38880"/>
            <a:ext cx="838008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400" b="1" strike="noStrike" cap="all" spc="239">
                <a:solidFill>
                  <a:srgbClr val="FF0000"/>
                </a:solidFill>
                <a:latin typeface="Calibri"/>
                <a:ea typeface="DejaVu Sans"/>
              </a:rPr>
              <a:t>НАЙБІЛЬШ імовірні місця небезпеки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 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155520" y="549000"/>
            <a:ext cx="8807400" cy="530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НА НЕБЕЗПЕКУ МОЖУТЬ ВКАЗУВАТИ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FFFF00"/>
                </a:solidFill>
                <a:latin typeface="Calibri"/>
                <a:ea typeface="DejaVu Sans"/>
              </a:rPr>
              <a:t>   натягнуті дроти та кілки               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FFFF00"/>
                </a:solidFill>
                <a:latin typeface="Calibri"/>
                <a:ea typeface="DejaVu Sans"/>
              </a:rPr>
              <a:t>старі  фортифікаційні споруди      пошкоджена військова техніка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164" name="CustomShape 4"/>
          <p:cNvSpPr/>
          <p:nvPr/>
        </p:nvSpPr>
        <p:spPr>
          <a:xfrm>
            <a:off x="0" y="6164640"/>
            <a:ext cx="914040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800" b="1" strike="noStrike" spc="-1">
                <a:solidFill>
                  <a:srgbClr val="FF0000"/>
                </a:solidFill>
                <a:latin typeface="Franklin Gothic Book"/>
                <a:ea typeface="DejaVu Sans"/>
              </a:rPr>
              <a:t>Наявність однієї з цих ознак </a:t>
            </a:r>
            <a:r>
              <a:rPr lang="ru-RU" sz="2800" b="1" strike="noStrike" spc="-1">
                <a:solidFill>
                  <a:srgbClr val="FF0000"/>
                </a:solidFill>
                <a:latin typeface="Franklin Gothic Book"/>
                <a:ea typeface="DejaVu Sans"/>
              </a:rPr>
              <a:t>говорить: </a:t>
            </a:r>
            <a:r>
              <a:rPr lang="en-US" sz="2800" b="1" strike="noStrike" spc="-1">
                <a:solidFill>
                  <a:srgbClr val="FF0000"/>
                </a:solidFill>
                <a:latin typeface="Franklin Gothic Book"/>
                <a:ea typeface="DejaVu Sans"/>
              </a:rPr>
              <a:t>«</a:t>
            </a:r>
            <a:r>
              <a:rPr lang="uk-UA" sz="2800" b="1" strike="noStrike" spc="-1">
                <a:solidFill>
                  <a:srgbClr val="FF0000"/>
                </a:solidFill>
                <a:latin typeface="Franklin Gothic Book"/>
                <a:ea typeface="DejaVu Sans"/>
              </a:rPr>
              <a:t>Ти в небезпеці!</a:t>
            </a:r>
            <a:r>
              <a:rPr lang="en-US" sz="2800" b="1" strike="noStrike" spc="-1">
                <a:solidFill>
                  <a:srgbClr val="FF0000"/>
                </a:solidFill>
                <a:latin typeface="Franklin Gothic Book"/>
                <a:ea typeface="DejaVu Sans"/>
              </a:rPr>
              <a:t>»</a:t>
            </a:r>
            <a:endParaRPr lang="uk-UA" sz="2800" b="0" strike="noStrike" spc="-1">
              <a:latin typeface="Arial"/>
            </a:endParaRPr>
          </a:p>
        </p:txBody>
      </p:sp>
      <p:pic>
        <p:nvPicPr>
          <p:cNvPr id="165" name="Рисунок 12"/>
          <p:cNvPicPr/>
          <p:nvPr/>
        </p:nvPicPr>
        <p:blipFill>
          <a:blip r:embed="rId2"/>
          <a:stretch/>
        </p:blipFill>
        <p:spPr>
          <a:xfrm>
            <a:off x="67680" y="43920"/>
            <a:ext cx="763200" cy="763200"/>
          </a:xfrm>
          <a:prstGeom prst="rect">
            <a:avLst/>
          </a:prstGeom>
          <a:ln>
            <a:noFill/>
          </a:ln>
        </p:spPr>
      </p:pic>
      <p:pic>
        <p:nvPicPr>
          <p:cNvPr id="166" name="Рисунок 1"/>
          <p:cNvPicPr/>
          <p:nvPr/>
        </p:nvPicPr>
        <p:blipFill>
          <a:blip r:embed="rId3"/>
          <a:stretch/>
        </p:blipFill>
        <p:spPr>
          <a:xfrm>
            <a:off x="304920" y="1152000"/>
            <a:ext cx="2465640" cy="2074680"/>
          </a:xfrm>
          <a:prstGeom prst="rect">
            <a:avLst/>
          </a:prstGeom>
          <a:ln>
            <a:noFill/>
          </a:ln>
        </p:spPr>
      </p:pic>
      <p:pic>
        <p:nvPicPr>
          <p:cNvPr id="167" name="Рисунок 5"/>
          <p:cNvPicPr/>
          <p:nvPr/>
        </p:nvPicPr>
        <p:blipFill>
          <a:blip r:embed="rId4"/>
          <a:stretch/>
        </p:blipFill>
        <p:spPr>
          <a:xfrm>
            <a:off x="3084480" y="1152000"/>
            <a:ext cx="2584080" cy="2053080"/>
          </a:xfrm>
          <a:prstGeom prst="rect">
            <a:avLst/>
          </a:prstGeom>
          <a:ln>
            <a:noFill/>
          </a:ln>
        </p:spPr>
      </p:pic>
      <p:sp>
        <p:nvSpPr>
          <p:cNvPr id="168" name="CustomShape 5"/>
          <p:cNvSpPr/>
          <p:nvPr/>
        </p:nvSpPr>
        <p:spPr>
          <a:xfrm>
            <a:off x="3243600" y="839160"/>
            <a:ext cx="21200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FFFF00"/>
                </a:solidFill>
                <a:latin typeface="Calibri"/>
                <a:ea typeface="DejaVu Sans"/>
              </a:rPr>
              <a:t>необроблена земля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169" name="CustomShape 6"/>
          <p:cNvSpPr/>
          <p:nvPr/>
        </p:nvSpPr>
        <p:spPr>
          <a:xfrm>
            <a:off x="6886800" y="3549600"/>
            <a:ext cx="16567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FFFF00"/>
                </a:solidFill>
                <a:latin typeface="Calibri"/>
                <a:ea typeface="DejaVu Sans"/>
              </a:rPr>
              <a:t>скелети тварин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170" name="CustomShape 7"/>
          <p:cNvSpPr/>
          <p:nvPr/>
        </p:nvSpPr>
        <p:spPr>
          <a:xfrm>
            <a:off x="6002280" y="839880"/>
            <a:ext cx="30528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FFFF00"/>
                </a:solidFill>
                <a:latin typeface="Calibri"/>
                <a:ea typeface="DejaVu Sans"/>
              </a:rPr>
              <a:t>предмети військової амуніції 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71" name="Рисунок 9"/>
          <p:cNvPicPr/>
          <p:nvPr/>
        </p:nvPicPr>
        <p:blipFill>
          <a:blip r:embed="rId5"/>
          <a:stretch/>
        </p:blipFill>
        <p:spPr>
          <a:xfrm>
            <a:off x="5923080" y="1158480"/>
            <a:ext cx="3121200" cy="1971360"/>
          </a:xfrm>
          <a:prstGeom prst="rect">
            <a:avLst/>
          </a:prstGeom>
          <a:ln>
            <a:noFill/>
          </a:ln>
        </p:spPr>
      </p:pic>
      <p:pic>
        <p:nvPicPr>
          <p:cNvPr id="172" name="Рисунок 13"/>
          <p:cNvPicPr/>
          <p:nvPr/>
        </p:nvPicPr>
        <p:blipFill>
          <a:blip r:embed="rId6"/>
          <a:stretch/>
        </p:blipFill>
        <p:spPr>
          <a:xfrm>
            <a:off x="3249000" y="3924000"/>
            <a:ext cx="3216600" cy="1866960"/>
          </a:xfrm>
          <a:prstGeom prst="rect">
            <a:avLst/>
          </a:prstGeom>
          <a:ln>
            <a:noFill/>
          </a:ln>
        </p:spPr>
      </p:pic>
      <p:pic>
        <p:nvPicPr>
          <p:cNvPr id="173" name="Рисунок 20"/>
          <p:cNvPicPr/>
          <p:nvPr/>
        </p:nvPicPr>
        <p:blipFill>
          <a:blip r:embed="rId7"/>
          <a:stretch/>
        </p:blipFill>
        <p:spPr>
          <a:xfrm>
            <a:off x="6579000" y="3924000"/>
            <a:ext cx="2471760" cy="1866960"/>
          </a:xfrm>
          <a:prstGeom prst="rect">
            <a:avLst/>
          </a:prstGeom>
          <a:ln>
            <a:noFill/>
          </a:ln>
        </p:spPr>
      </p:pic>
      <p:pic>
        <p:nvPicPr>
          <p:cNvPr id="174" name="Рисунок 21"/>
          <p:cNvPicPr/>
          <p:nvPr/>
        </p:nvPicPr>
        <p:blipFill>
          <a:blip r:embed="rId8"/>
          <a:stretch/>
        </p:blipFill>
        <p:spPr>
          <a:xfrm>
            <a:off x="243000" y="3924000"/>
            <a:ext cx="2866680" cy="1838520"/>
          </a:xfrm>
          <a:prstGeom prst="rect">
            <a:avLst/>
          </a:prstGeom>
          <a:ln>
            <a:noFill/>
          </a:ln>
        </p:spPr>
      </p:pic>
      <p:pic>
        <p:nvPicPr>
          <p:cNvPr id="175" name="Рисунок 174"/>
          <p:cNvPicPr/>
          <p:nvPr/>
        </p:nvPicPr>
        <p:blipFill>
          <a:blip r:embed="rId9"/>
          <a:stretch/>
        </p:blipFill>
        <p:spPr>
          <a:xfrm>
            <a:off x="936000" y="72000"/>
            <a:ext cx="599400" cy="7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7" name="Рисунок 12"/>
          <p:cNvPicPr/>
          <p:nvPr/>
        </p:nvPicPr>
        <p:blipFill>
          <a:blip r:embed="rId2"/>
          <a:stretch/>
        </p:blipFill>
        <p:spPr>
          <a:xfrm>
            <a:off x="6366960" y="4436640"/>
            <a:ext cx="2795760" cy="1882080"/>
          </a:xfrm>
          <a:prstGeom prst="rect">
            <a:avLst/>
          </a:prstGeom>
          <a:ln>
            <a:noFill/>
          </a:ln>
        </p:spPr>
      </p:pic>
      <p:pic>
        <p:nvPicPr>
          <p:cNvPr id="178" name="Рисунок 13"/>
          <p:cNvPicPr/>
          <p:nvPr/>
        </p:nvPicPr>
        <p:blipFill>
          <a:blip r:embed="rId3"/>
          <a:srcRect l="10985"/>
          <a:stretch/>
        </p:blipFill>
        <p:spPr>
          <a:xfrm>
            <a:off x="3852000" y="808920"/>
            <a:ext cx="2518920" cy="1878840"/>
          </a:xfrm>
          <a:prstGeom prst="rect">
            <a:avLst/>
          </a:prstGeom>
          <a:ln>
            <a:noFill/>
          </a:ln>
        </p:spPr>
      </p:pic>
      <p:pic>
        <p:nvPicPr>
          <p:cNvPr id="179" name="Рисунок 20"/>
          <p:cNvPicPr/>
          <p:nvPr/>
        </p:nvPicPr>
        <p:blipFill>
          <a:blip r:embed="rId4"/>
          <a:stretch/>
        </p:blipFill>
        <p:spPr>
          <a:xfrm>
            <a:off x="6366960" y="2781000"/>
            <a:ext cx="2740320" cy="1630080"/>
          </a:xfrm>
          <a:prstGeom prst="rect">
            <a:avLst/>
          </a:prstGeom>
          <a:ln>
            <a:noFill/>
          </a:ln>
        </p:spPr>
      </p:pic>
      <p:pic>
        <p:nvPicPr>
          <p:cNvPr id="180" name="Рисунок 21"/>
          <p:cNvPicPr/>
          <p:nvPr/>
        </p:nvPicPr>
        <p:blipFill>
          <a:blip r:embed="rId5"/>
          <a:stretch/>
        </p:blipFill>
        <p:spPr>
          <a:xfrm>
            <a:off x="6402240" y="808920"/>
            <a:ext cx="2740320" cy="1878840"/>
          </a:xfrm>
          <a:prstGeom prst="rect">
            <a:avLst/>
          </a:prstGeom>
          <a:ln>
            <a:noFill/>
          </a:ln>
        </p:spPr>
      </p:pic>
      <p:pic>
        <p:nvPicPr>
          <p:cNvPr id="181" name="Рисунок 22"/>
          <p:cNvPicPr/>
          <p:nvPr/>
        </p:nvPicPr>
        <p:blipFill>
          <a:blip r:embed="rId6"/>
          <a:stretch/>
        </p:blipFill>
        <p:spPr>
          <a:xfrm>
            <a:off x="155520" y="808920"/>
            <a:ext cx="3664800" cy="2288880"/>
          </a:xfrm>
          <a:prstGeom prst="rect">
            <a:avLst/>
          </a:prstGeom>
          <a:ln>
            <a:noFill/>
          </a:ln>
        </p:spPr>
      </p:pic>
      <p:pic>
        <p:nvPicPr>
          <p:cNvPr id="182" name="Рисунок 23"/>
          <p:cNvPicPr/>
          <p:nvPr/>
        </p:nvPicPr>
        <p:blipFill>
          <a:blip r:embed="rId7"/>
          <a:stretch/>
        </p:blipFill>
        <p:spPr>
          <a:xfrm>
            <a:off x="3852000" y="2701440"/>
            <a:ext cx="2517120" cy="1709640"/>
          </a:xfrm>
          <a:prstGeom prst="rect">
            <a:avLst/>
          </a:prstGeom>
          <a:ln>
            <a:noFill/>
          </a:ln>
        </p:spPr>
      </p:pic>
      <p:pic>
        <p:nvPicPr>
          <p:cNvPr id="183" name="Рисунок 24"/>
          <p:cNvPicPr/>
          <p:nvPr/>
        </p:nvPicPr>
        <p:blipFill>
          <a:blip r:embed="rId8"/>
          <a:stretch/>
        </p:blipFill>
        <p:spPr>
          <a:xfrm>
            <a:off x="3852000" y="4429800"/>
            <a:ext cx="2518920" cy="1963080"/>
          </a:xfrm>
          <a:prstGeom prst="rect">
            <a:avLst/>
          </a:prstGeom>
          <a:ln>
            <a:noFill/>
          </a:ln>
        </p:spPr>
      </p:pic>
      <p:sp>
        <p:nvSpPr>
          <p:cNvPr id="184" name="CustomShape 2"/>
          <p:cNvSpPr/>
          <p:nvPr/>
        </p:nvSpPr>
        <p:spPr>
          <a:xfrm>
            <a:off x="681120" y="45720"/>
            <a:ext cx="842580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800" b="0" strike="noStrike" spc="-1">
                <a:solidFill>
                  <a:srgbClr val="FF0000"/>
                </a:solidFill>
                <a:latin typeface="Calibri"/>
                <a:ea typeface="DejaVu Sans"/>
              </a:rPr>
              <a:t>ЗАПАМ'ЯТАЙ ЯК ВИГЛЯДАЄ ПОЗНАЧЕННЯ НЕБЕЗПЕКИ!</a:t>
            </a:r>
            <a:endParaRPr lang="uk-UA" sz="2800" b="0" strike="noStrike" spc="-1">
              <a:latin typeface="Arial"/>
            </a:endParaRPr>
          </a:p>
        </p:txBody>
      </p:sp>
      <p:sp>
        <p:nvSpPr>
          <p:cNvPr id="185" name="CustomShape 3"/>
          <p:cNvSpPr/>
          <p:nvPr/>
        </p:nvSpPr>
        <p:spPr>
          <a:xfrm>
            <a:off x="-30240" y="3529440"/>
            <a:ext cx="3850560" cy="234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400" b="1" strike="noStrike" spc="-1">
                <a:solidFill>
                  <a:srgbClr val="FFFF00"/>
                </a:solidFill>
                <a:latin typeface="Arial"/>
                <a:ea typeface="DejaVu Sans"/>
              </a:rPr>
              <a:t>Суворо заборонено заходити за попереджувальні знаки!</a:t>
            </a:r>
            <a:endParaRPr lang="uk-UA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400" b="1" strike="noStrike" spc="-1">
                <a:solidFill>
                  <a:srgbClr val="FFFF00"/>
                </a:solidFill>
                <a:latin typeface="Arial"/>
                <a:ea typeface="DejaVu Sans"/>
              </a:rPr>
              <a:t>Ніколи не знімайте попереджувальні знаки!</a:t>
            </a:r>
            <a:endParaRPr lang="uk-UA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400" b="0" strike="noStrike" spc="-1">
                <a:solidFill>
                  <a:srgbClr val="FFFF00"/>
                </a:solidFill>
                <a:latin typeface="Arial"/>
                <a:ea typeface="DejaVu Sans"/>
              </a:rPr>
              <a:t>ЦЕ НЕ СУВЕНІРИ!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186" name="Рисунок 14"/>
          <p:cNvPicPr/>
          <p:nvPr/>
        </p:nvPicPr>
        <p:blipFill>
          <a:blip r:embed="rId9"/>
          <a:stretch/>
        </p:blipFill>
        <p:spPr>
          <a:xfrm>
            <a:off x="67680" y="43920"/>
            <a:ext cx="763200" cy="76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625</Words>
  <Application>Microsoft Office PowerPoint</Application>
  <PresentationFormat>Экран (4:3)</PresentationFormat>
  <Paragraphs>106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Franklin Gothic Book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МІННА НЕБЕЗПЕКА  Вибухонебезпечні залишки війни все ще очікують свою жертву!  БУДЬ ПИЛЬНИМ!</dc:title>
  <dc:subject/>
  <dc:creator>Yevhenii Zubarevskyi</dc:creator>
  <dc:description/>
  <cp:lastModifiedBy>hp_kvshop</cp:lastModifiedBy>
  <cp:revision>53</cp:revision>
  <dcterms:created xsi:type="dcterms:W3CDTF">2020-03-18T14:37:30Z</dcterms:created>
  <dcterms:modified xsi:type="dcterms:W3CDTF">2022-12-29T07:49:15Z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Екран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</Properties>
</file>